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7"/>
  </p:notesMasterIdLst>
  <p:sldIdLst>
    <p:sldId id="1537" r:id="rId2"/>
    <p:sldId id="1619" r:id="rId3"/>
    <p:sldId id="1281" r:id="rId4"/>
    <p:sldId id="1548" r:id="rId5"/>
    <p:sldId id="1578" r:id="rId6"/>
    <p:sldId id="1580" r:id="rId7"/>
    <p:sldId id="1602" r:id="rId8"/>
    <p:sldId id="1579" r:id="rId9"/>
    <p:sldId id="1577" r:id="rId10"/>
    <p:sldId id="1586" r:id="rId11"/>
    <p:sldId id="1620" r:id="rId12"/>
    <p:sldId id="1621" r:id="rId13"/>
    <p:sldId id="1622" r:id="rId14"/>
    <p:sldId id="1549" r:id="rId15"/>
    <p:sldId id="1581" r:id="rId16"/>
    <p:sldId id="1623" r:id="rId17"/>
    <p:sldId id="1624" r:id="rId18"/>
    <p:sldId id="1550" r:id="rId19"/>
    <p:sldId id="1551" r:id="rId20"/>
    <p:sldId id="1552" r:id="rId21"/>
    <p:sldId id="1545" r:id="rId22"/>
    <p:sldId id="1555" r:id="rId23"/>
    <p:sldId id="1553" r:id="rId24"/>
    <p:sldId id="1605" r:id="rId25"/>
    <p:sldId id="1606" r:id="rId26"/>
    <p:sldId id="1634" r:id="rId27"/>
    <p:sldId id="1589" r:id="rId28"/>
    <p:sldId id="1554" r:id="rId29"/>
    <p:sldId id="1588" r:id="rId30"/>
    <p:sldId id="1627" r:id="rId31"/>
    <p:sldId id="1087" r:id="rId32"/>
    <p:sldId id="1435" r:id="rId33"/>
    <p:sldId id="1625" r:id="rId34"/>
    <p:sldId id="1626" r:id="rId35"/>
    <p:sldId id="1628" r:id="rId36"/>
    <p:sldId id="1613" r:id="rId37"/>
    <p:sldId id="1536" r:id="rId38"/>
    <p:sldId id="1568" r:id="rId39"/>
    <p:sldId id="1635" r:id="rId40"/>
    <p:sldId id="1636" r:id="rId41"/>
    <p:sldId id="1637" r:id="rId42"/>
    <p:sldId id="1638" r:id="rId43"/>
    <p:sldId id="1641" r:id="rId44"/>
    <p:sldId id="1639" r:id="rId45"/>
    <p:sldId id="1595" r:id="rId46"/>
    <p:sldId id="1629" r:id="rId47"/>
    <p:sldId id="1601" r:id="rId48"/>
    <p:sldId id="1295" r:id="rId49"/>
    <p:sldId id="1584" r:id="rId50"/>
    <p:sldId id="1562" r:id="rId51"/>
    <p:sldId id="1631" r:id="rId52"/>
    <p:sldId id="1630" r:id="rId53"/>
    <p:sldId id="1632" r:id="rId54"/>
    <p:sldId id="1633" r:id="rId55"/>
    <p:sldId id="1427"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02526A-DB35-4667-A6E9-E8E3EBB29570}" v="69" dt="2022-09-03T10:22:21.5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21" autoAdjust="0"/>
    <p:restoredTop sz="0" autoAdjust="0"/>
  </p:normalViewPr>
  <p:slideViewPr>
    <p:cSldViewPr>
      <p:cViewPr varScale="1">
        <p:scale>
          <a:sx n="81" d="100"/>
          <a:sy n="81" d="100"/>
        </p:scale>
        <p:origin x="102" y="28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2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1CDAE-27F1-45F8-86F2-C4248595DE8C}" type="datetimeFigureOut">
              <a:rPr lang="en-US" smtClean="0"/>
              <a:t>9/3/2022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48A5AC-321F-4EB3-9F6E-E8951060F842}" type="slidenum">
              <a:rPr lang="en-US" smtClean="0"/>
              <a:t>‹#›</a:t>
            </a:fld>
            <a:endParaRPr lang="en-US"/>
          </a:p>
        </p:txBody>
      </p:sp>
    </p:spTree>
    <p:extLst>
      <p:ext uri="{BB962C8B-B14F-4D97-AF65-F5344CB8AC3E}">
        <p14:creationId xmlns:p14="http://schemas.microsoft.com/office/powerpoint/2010/main" val="2495452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A3B6A08-ACE7-4800-ABF5-AB98BB0A5554}" type="datetimeFigureOut">
              <a:rPr lang="en-US" smtClean="0"/>
              <a:pPr/>
              <a:t>9/3/2022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88909-DED3-4C58-B78E-86D2D3A4F669}" type="slidenum">
              <a:rPr lang="en-US" smtClean="0"/>
              <a:pPr/>
              <a:t>‹#›</a:t>
            </a:fld>
            <a:endParaRPr lang="en-US"/>
          </a:p>
        </p:txBody>
      </p:sp>
    </p:spTree>
    <p:extLst>
      <p:ext uri="{BB962C8B-B14F-4D97-AF65-F5344CB8AC3E}">
        <p14:creationId xmlns:p14="http://schemas.microsoft.com/office/powerpoint/2010/main" val="4170666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3B6A08-ACE7-4800-ABF5-AB98BB0A5554}" type="datetimeFigureOut">
              <a:rPr lang="en-US" smtClean="0"/>
              <a:pPr/>
              <a:t>9/3/2022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88909-DED3-4C58-B78E-86D2D3A4F669}" type="slidenum">
              <a:rPr lang="en-US" smtClean="0"/>
              <a:pPr/>
              <a:t>‹#›</a:t>
            </a:fld>
            <a:endParaRPr lang="en-US"/>
          </a:p>
        </p:txBody>
      </p:sp>
    </p:spTree>
    <p:extLst>
      <p:ext uri="{BB962C8B-B14F-4D97-AF65-F5344CB8AC3E}">
        <p14:creationId xmlns:p14="http://schemas.microsoft.com/office/powerpoint/2010/main" val="197592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3B6A08-ACE7-4800-ABF5-AB98BB0A5554}" type="datetimeFigureOut">
              <a:rPr lang="en-US" smtClean="0"/>
              <a:pPr/>
              <a:t>9/3/2022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88909-DED3-4C58-B78E-86D2D3A4F669}" type="slidenum">
              <a:rPr lang="en-US" smtClean="0"/>
              <a:pPr/>
              <a:t>‹#›</a:t>
            </a:fld>
            <a:endParaRPr lang="en-US"/>
          </a:p>
        </p:txBody>
      </p:sp>
    </p:spTree>
    <p:extLst>
      <p:ext uri="{BB962C8B-B14F-4D97-AF65-F5344CB8AC3E}">
        <p14:creationId xmlns:p14="http://schemas.microsoft.com/office/powerpoint/2010/main" val="4116472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3B6A08-ACE7-4800-ABF5-AB98BB0A5554}" type="datetimeFigureOut">
              <a:rPr lang="en-US" smtClean="0"/>
              <a:pPr/>
              <a:t>9/3/2022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88909-DED3-4C58-B78E-86D2D3A4F669}" type="slidenum">
              <a:rPr lang="en-US" smtClean="0"/>
              <a:pPr/>
              <a:t>‹#›</a:t>
            </a:fld>
            <a:endParaRPr lang="en-US"/>
          </a:p>
        </p:txBody>
      </p:sp>
    </p:spTree>
    <p:extLst>
      <p:ext uri="{BB962C8B-B14F-4D97-AF65-F5344CB8AC3E}">
        <p14:creationId xmlns:p14="http://schemas.microsoft.com/office/powerpoint/2010/main" val="661731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3B6A08-ACE7-4800-ABF5-AB98BB0A5554}" type="datetimeFigureOut">
              <a:rPr lang="en-US" smtClean="0"/>
              <a:pPr/>
              <a:t>9/3/2022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88909-DED3-4C58-B78E-86D2D3A4F669}" type="slidenum">
              <a:rPr lang="en-US" smtClean="0"/>
              <a:pPr/>
              <a:t>‹#›</a:t>
            </a:fld>
            <a:endParaRPr lang="en-US"/>
          </a:p>
        </p:txBody>
      </p:sp>
    </p:spTree>
    <p:extLst>
      <p:ext uri="{BB962C8B-B14F-4D97-AF65-F5344CB8AC3E}">
        <p14:creationId xmlns:p14="http://schemas.microsoft.com/office/powerpoint/2010/main" val="1634708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3B6A08-ACE7-4800-ABF5-AB98BB0A5554}" type="datetimeFigureOut">
              <a:rPr lang="en-US" smtClean="0"/>
              <a:pPr/>
              <a:t>9/3/2022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88909-DED3-4C58-B78E-86D2D3A4F669}" type="slidenum">
              <a:rPr lang="en-US" smtClean="0"/>
              <a:pPr/>
              <a:t>‹#›</a:t>
            </a:fld>
            <a:endParaRPr lang="en-US"/>
          </a:p>
        </p:txBody>
      </p:sp>
    </p:spTree>
    <p:extLst>
      <p:ext uri="{BB962C8B-B14F-4D97-AF65-F5344CB8AC3E}">
        <p14:creationId xmlns:p14="http://schemas.microsoft.com/office/powerpoint/2010/main" val="2715499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3B6A08-ACE7-4800-ABF5-AB98BB0A5554}" type="datetimeFigureOut">
              <a:rPr lang="en-US" smtClean="0"/>
              <a:pPr/>
              <a:t>9/3/2022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B88909-DED3-4C58-B78E-86D2D3A4F669}" type="slidenum">
              <a:rPr lang="en-US" smtClean="0"/>
              <a:pPr/>
              <a:t>‹#›</a:t>
            </a:fld>
            <a:endParaRPr lang="en-US"/>
          </a:p>
        </p:txBody>
      </p:sp>
    </p:spTree>
    <p:extLst>
      <p:ext uri="{BB962C8B-B14F-4D97-AF65-F5344CB8AC3E}">
        <p14:creationId xmlns:p14="http://schemas.microsoft.com/office/powerpoint/2010/main" val="179066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3B6A08-ACE7-4800-ABF5-AB98BB0A5554}" type="datetimeFigureOut">
              <a:rPr lang="en-US" smtClean="0"/>
              <a:pPr/>
              <a:t>9/3/2022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B88909-DED3-4C58-B78E-86D2D3A4F669}" type="slidenum">
              <a:rPr lang="en-US" smtClean="0"/>
              <a:pPr/>
              <a:t>‹#›</a:t>
            </a:fld>
            <a:endParaRPr lang="en-US"/>
          </a:p>
        </p:txBody>
      </p:sp>
    </p:spTree>
    <p:extLst>
      <p:ext uri="{BB962C8B-B14F-4D97-AF65-F5344CB8AC3E}">
        <p14:creationId xmlns:p14="http://schemas.microsoft.com/office/powerpoint/2010/main" val="714290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3B6A08-ACE7-4800-ABF5-AB98BB0A5554}" type="datetimeFigureOut">
              <a:rPr lang="en-US" smtClean="0"/>
              <a:pPr/>
              <a:t>9/3/2022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B88909-DED3-4C58-B78E-86D2D3A4F669}" type="slidenum">
              <a:rPr lang="en-US" smtClean="0"/>
              <a:pPr/>
              <a:t>‹#›</a:t>
            </a:fld>
            <a:endParaRPr lang="en-US"/>
          </a:p>
        </p:txBody>
      </p:sp>
    </p:spTree>
    <p:extLst>
      <p:ext uri="{BB962C8B-B14F-4D97-AF65-F5344CB8AC3E}">
        <p14:creationId xmlns:p14="http://schemas.microsoft.com/office/powerpoint/2010/main" val="239901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3B6A08-ACE7-4800-ABF5-AB98BB0A5554}" type="datetimeFigureOut">
              <a:rPr lang="en-US" smtClean="0"/>
              <a:pPr/>
              <a:t>9/3/2022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88909-DED3-4C58-B78E-86D2D3A4F669}" type="slidenum">
              <a:rPr lang="en-US" smtClean="0"/>
              <a:pPr/>
              <a:t>‹#›</a:t>
            </a:fld>
            <a:endParaRPr lang="en-US"/>
          </a:p>
        </p:txBody>
      </p:sp>
    </p:spTree>
    <p:extLst>
      <p:ext uri="{BB962C8B-B14F-4D97-AF65-F5344CB8AC3E}">
        <p14:creationId xmlns:p14="http://schemas.microsoft.com/office/powerpoint/2010/main" val="1097160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3B6A08-ACE7-4800-ABF5-AB98BB0A5554}" type="datetimeFigureOut">
              <a:rPr lang="en-US" smtClean="0"/>
              <a:pPr/>
              <a:t>9/3/2022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88909-DED3-4C58-B78E-86D2D3A4F669}" type="slidenum">
              <a:rPr lang="en-US" smtClean="0"/>
              <a:pPr/>
              <a:t>‹#›</a:t>
            </a:fld>
            <a:endParaRPr lang="en-US"/>
          </a:p>
        </p:txBody>
      </p:sp>
    </p:spTree>
    <p:extLst>
      <p:ext uri="{BB962C8B-B14F-4D97-AF65-F5344CB8AC3E}">
        <p14:creationId xmlns:p14="http://schemas.microsoft.com/office/powerpoint/2010/main" val="1340324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3B6A08-ACE7-4800-ABF5-AB98BB0A5554}" type="datetimeFigureOut">
              <a:rPr lang="en-US" smtClean="0"/>
              <a:pPr/>
              <a:t>9/3/2022</a:t>
            </a:fld>
            <a:endParaRPr lang="en-US"/>
          </a:p>
        </p:txBody>
      </p:sp>
      <p:sp>
        <p:nvSpPr>
          <p:cNvPr id="5" name="Footer Placeholder 4"/>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88909-DED3-4C58-B78E-86D2D3A4F669}" type="slidenum">
              <a:rPr lang="en-US" smtClean="0"/>
              <a:pPr/>
              <a:t>‹#›</a:t>
            </a:fld>
            <a:endParaRPr lang="en-US"/>
          </a:p>
        </p:txBody>
      </p:sp>
    </p:spTree>
    <p:extLst>
      <p:ext uri="{BB962C8B-B14F-4D97-AF65-F5344CB8AC3E}">
        <p14:creationId xmlns:p14="http://schemas.microsoft.com/office/powerpoint/2010/main" val="37639310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8.jfi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9.jfi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0.jfi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2.jfi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5.jfif"/><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6.jfif"/><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7.jfif"/><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8.jf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33600" y="762000"/>
            <a:ext cx="8229600" cy="5715000"/>
          </a:xfrm>
        </p:spPr>
        <p:txBody>
          <a:bodyPr>
            <a:normAutofit/>
          </a:bodyPr>
          <a:lstStyle/>
          <a:p>
            <a:pPr>
              <a:lnSpc>
                <a:spcPct val="150000"/>
              </a:lnSpc>
            </a:pPr>
            <a:endParaRPr lang="en-US" sz="4000" b="1" dirty="0">
              <a:solidFill>
                <a:schemeClr val="bg1"/>
              </a:solidFill>
            </a:endParaRPr>
          </a:p>
          <a:p>
            <a:pPr algn="l">
              <a:lnSpc>
                <a:spcPct val="150000"/>
              </a:lnSpc>
            </a:pPr>
            <a:endParaRPr lang="en-US" sz="4000" b="1" dirty="0">
              <a:solidFill>
                <a:schemeClr val="bg1"/>
              </a:solidFill>
            </a:endParaRPr>
          </a:p>
        </p:txBody>
      </p:sp>
      <p:sp>
        <p:nvSpPr>
          <p:cNvPr id="5" name="Rectangle 4"/>
          <p:cNvSpPr/>
          <p:nvPr/>
        </p:nvSpPr>
        <p:spPr>
          <a:xfrm>
            <a:off x="380999" y="517773"/>
            <a:ext cx="11429999" cy="1938992"/>
          </a:xfrm>
          <a:prstGeom prst="rect">
            <a:avLst/>
          </a:prstGeom>
          <a:solidFill>
            <a:schemeClr val="tx2">
              <a:lumMod val="7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Britannic Bold" panose="020B0903060703020204" pitchFamily="34" charset="0"/>
                <a:cs typeface="Aharoni" panose="02010803020104030203" pitchFamily="2" charset="-79"/>
              </a:rPr>
              <a:t>FAITH PRESBYTERIAN  CRC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Britannic Bold" panose="020B0903060703020204" pitchFamily="34" charset="0"/>
                <a:cs typeface="Aharoni" panose="02010803020104030203" pitchFamily="2" charset="-79"/>
              </a:rPr>
              <a:t>WORSHIP SERVICE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Britannic Bold" panose="020B0903060703020204" pitchFamily="34" charset="0"/>
                <a:cs typeface="Aharoni" panose="02010803020104030203" pitchFamily="2" charset="-79"/>
              </a:rPr>
              <a:t>September 4, 2022</a:t>
            </a:r>
          </a:p>
        </p:txBody>
      </p:sp>
      <p:sp>
        <p:nvSpPr>
          <p:cNvPr id="6" name="Rectangle 5"/>
          <p:cNvSpPr/>
          <p:nvPr/>
        </p:nvSpPr>
        <p:spPr>
          <a:xfrm>
            <a:off x="1142999" y="4724400"/>
            <a:ext cx="9906000" cy="646331"/>
          </a:xfrm>
          <a:prstGeom prst="rect">
            <a:avLst/>
          </a:prstGeom>
          <a:solidFill>
            <a:schemeClr val="tx2">
              <a:lumMod val="7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Worship Leaders:  Various plus Pastor Frank Guter</a:t>
            </a:r>
          </a:p>
        </p:txBody>
      </p:sp>
    </p:spTree>
    <p:extLst>
      <p:ext uri="{BB962C8B-B14F-4D97-AF65-F5344CB8AC3E}">
        <p14:creationId xmlns:p14="http://schemas.microsoft.com/office/powerpoint/2010/main" val="3587490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1600200"/>
            <a:ext cx="9906000" cy="1828800"/>
          </a:xfrm>
          <a:solidFill>
            <a:schemeClr val="tx2">
              <a:lumMod val="75000"/>
            </a:schemeClr>
          </a:solidFill>
        </p:spPr>
        <p:txBody>
          <a:bodyPr vert="horz" lIns="91440" tIns="45720" rIns="91440" bIns="45720" rtlCol="0" anchor="t">
            <a:normAutofit/>
          </a:bodyPr>
          <a:lstStyle/>
          <a:p>
            <a:pPr>
              <a:spcBef>
                <a:spcPts val="0"/>
              </a:spcBef>
            </a:pPr>
            <a:r>
              <a:rPr lang="en-US" sz="5400" b="1" dirty="0">
                <a:solidFill>
                  <a:schemeClr val="bg1"/>
                </a:solidFill>
              </a:rPr>
              <a:t>Unison Prayer of Confession</a:t>
            </a:r>
          </a:p>
          <a:p>
            <a:pPr>
              <a:spcBef>
                <a:spcPts val="0"/>
              </a:spcBef>
            </a:pPr>
            <a:r>
              <a:rPr lang="en-US" sz="5400" b="1" dirty="0">
                <a:solidFill>
                  <a:schemeClr val="bg1"/>
                </a:solidFill>
              </a:rPr>
              <a:t>&amp; Words of Assurance</a:t>
            </a:r>
          </a:p>
        </p:txBody>
      </p:sp>
    </p:spTree>
    <p:extLst>
      <p:ext uri="{BB962C8B-B14F-4D97-AF65-F5344CB8AC3E}">
        <p14:creationId xmlns:p14="http://schemas.microsoft.com/office/powerpoint/2010/main" val="2842634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6448" y="0"/>
            <a:ext cx="11655552" cy="6858000"/>
          </a:xfrm>
          <a:noFill/>
        </p:spPr>
        <p:txBody>
          <a:bodyPr>
            <a:normAutofit/>
          </a:bodyPr>
          <a:lstStyle/>
          <a:p>
            <a:endParaRPr lang="en-US" sz="2000" b="1" i="1" u="sng" dirty="0">
              <a:solidFill>
                <a:schemeClr val="bg1"/>
              </a:solidFill>
              <a:latin typeface="Indy Serif"/>
            </a:endParaRPr>
          </a:p>
          <a:p>
            <a:pPr algn="l"/>
            <a:r>
              <a:rPr lang="en-US" sz="3600" b="1" i="1" u="sng" dirty="0">
                <a:solidFill>
                  <a:schemeClr val="bg1"/>
                </a:solidFill>
                <a:latin typeface="Indy Serif"/>
              </a:rPr>
              <a:t>UNISON PRAYER OF CONFESSION [1]</a:t>
            </a:r>
          </a:p>
          <a:p>
            <a:pPr algn="l">
              <a:spcBef>
                <a:spcPts val="0"/>
              </a:spcBef>
            </a:pPr>
            <a:endParaRPr lang="en-US" sz="4000" b="1" dirty="0">
              <a:solidFill>
                <a:srgbClr val="FFFF00"/>
              </a:solidFill>
              <a:effectLst/>
              <a:latin typeface="+mj-lt"/>
              <a:ea typeface="Calibri" panose="020F0502020204030204" pitchFamily="34" charset="0"/>
              <a:cs typeface="Arial" panose="020B0604020202020204" pitchFamily="34" charset="0"/>
            </a:endParaRPr>
          </a:p>
          <a:p>
            <a:pPr algn="l">
              <a:spcBef>
                <a:spcPts val="0"/>
              </a:spcBef>
            </a:pPr>
            <a:r>
              <a:rPr lang="en-US" sz="4000" b="1" dirty="0">
                <a:solidFill>
                  <a:srgbClr val="FFFF00"/>
                </a:solidFill>
                <a:effectLst/>
                <a:latin typeface="+mj-lt"/>
                <a:ea typeface="Calibri" panose="020F0502020204030204" pitchFamily="34" charset="0"/>
                <a:cs typeface="Arial" panose="020B0604020202020204" pitchFamily="34" charset="0"/>
              </a:rPr>
              <a:t>We are workers, God, just like you.  But we confess that our actions do not always affirm and honor each other.  Our work is not always done in a spirit that is pleasing to you.  We confess that, on some occasions, we have blindly bought goods made by people who are paid too little or work in unsafe conditions. </a:t>
            </a:r>
          </a:p>
        </p:txBody>
      </p:sp>
    </p:spTree>
    <p:extLst>
      <p:ext uri="{BB962C8B-B14F-4D97-AF65-F5344CB8AC3E}">
        <p14:creationId xmlns:p14="http://schemas.microsoft.com/office/powerpoint/2010/main" val="276668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6448" y="0"/>
            <a:ext cx="11655552" cy="6858000"/>
          </a:xfrm>
          <a:noFill/>
        </p:spPr>
        <p:txBody>
          <a:bodyPr>
            <a:normAutofit/>
          </a:bodyPr>
          <a:lstStyle/>
          <a:p>
            <a:endParaRPr lang="en-US" sz="2000" b="1" i="1" u="sng" dirty="0">
              <a:solidFill>
                <a:schemeClr val="bg1"/>
              </a:solidFill>
              <a:latin typeface="Indy Serif"/>
            </a:endParaRPr>
          </a:p>
          <a:p>
            <a:pPr algn="l"/>
            <a:r>
              <a:rPr lang="en-US" sz="3600" b="1" i="1" u="sng" dirty="0">
                <a:solidFill>
                  <a:schemeClr val="bg1"/>
                </a:solidFill>
                <a:latin typeface="Indy Serif"/>
              </a:rPr>
              <a:t>UNISON PRAYER OF CONFESSION [2]</a:t>
            </a:r>
          </a:p>
          <a:p>
            <a:pPr algn="l">
              <a:spcBef>
                <a:spcPts val="0"/>
              </a:spcBef>
            </a:pPr>
            <a:r>
              <a:rPr lang="en-US" sz="4000" b="1" dirty="0">
                <a:solidFill>
                  <a:srgbClr val="FFFF00"/>
                </a:solidFill>
                <a:effectLst/>
                <a:latin typeface="+mj-lt"/>
                <a:ea typeface="Calibri" panose="020F0502020204030204" pitchFamily="34" charset="0"/>
                <a:cs typeface="Arial" panose="020B0604020202020204" pitchFamily="34" charset="0"/>
              </a:rPr>
              <a:t>We admit that we have failed to end an unjust system in which some workers have jobs that provide good wages and benefits while others may have no job, or one that pays little and provides few benefits. Creator God, help us to be your people, working for a world where all workers are valued.  A world where those who clean houses are also able to buy houses </a:t>
            </a:r>
          </a:p>
          <a:p>
            <a:pPr algn="l">
              <a:spcBef>
                <a:spcPts val="0"/>
              </a:spcBef>
            </a:pPr>
            <a:r>
              <a:rPr lang="en-US" sz="4000" b="1" dirty="0">
                <a:solidFill>
                  <a:srgbClr val="FFFF00"/>
                </a:solidFill>
                <a:effectLst/>
                <a:latin typeface="+mj-lt"/>
                <a:ea typeface="Calibri" panose="020F0502020204030204" pitchFamily="34" charset="0"/>
                <a:cs typeface="Arial" panose="020B0604020202020204" pitchFamily="34" charset="0"/>
              </a:rPr>
              <a:t>to live in. </a:t>
            </a:r>
          </a:p>
        </p:txBody>
      </p:sp>
    </p:spTree>
    <p:extLst>
      <p:ext uri="{BB962C8B-B14F-4D97-AF65-F5344CB8AC3E}">
        <p14:creationId xmlns:p14="http://schemas.microsoft.com/office/powerpoint/2010/main" val="2230270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6448" y="0"/>
            <a:ext cx="11655552" cy="6858000"/>
          </a:xfrm>
          <a:noFill/>
        </p:spPr>
        <p:txBody>
          <a:bodyPr>
            <a:normAutofit/>
          </a:bodyPr>
          <a:lstStyle/>
          <a:p>
            <a:endParaRPr lang="en-US" sz="2000" b="1" i="1" u="sng" dirty="0">
              <a:solidFill>
                <a:schemeClr val="bg1"/>
              </a:solidFill>
              <a:latin typeface="Indy Serif"/>
            </a:endParaRPr>
          </a:p>
          <a:p>
            <a:pPr algn="l"/>
            <a:r>
              <a:rPr lang="en-US" sz="3600" b="1" i="1" u="sng" dirty="0">
                <a:solidFill>
                  <a:schemeClr val="bg1"/>
                </a:solidFill>
                <a:latin typeface="Indy Serif"/>
              </a:rPr>
              <a:t>UNISON PRAYER OF CONFESSION [3]</a:t>
            </a:r>
          </a:p>
          <a:p>
            <a:pPr algn="l">
              <a:spcBef>
                <a:spcPts val="0"/>
              </a:spcBef>
            </a:pPr>
            <a:r>
              <a:rPr lang="en-US" sz="4000" b="1" dirty="0">
                <a:solidFill>
                  <a:srgbClr val="FFFF00"/>
                </a:solidFill>
                <a:effectLst/>
                <a:latin typeface="+mj-lt"/>
                <a:ea typeface="Calibri" panose="020F0502020204030204" pitchFamily="34" charset="0"/>
                <a:cs typeface="Arial" panose="020B0604020202020204" pitchFamily="34" charset="0"/>
              </a:rPr>
              <a:t>A world where those who grow food can also afford to eat their fill.  And one where those who serve and care for others – in stores, schools, hotels, restaurants, nursing homes, and many other places – are, themselves, also served and cared for.  A world where all workers everywhere share in the abundance that you have given us. Please show us your mercy in Jesus name, Amen.</a:t>
            </a:r>
          </a:p>
        </p:txBody>
      </p:sp>
    </p:spTree>
    <p:extLst>
      <p:ext uri="{BB962C8B-B14F-4D97-AF65-F5344CB8AC3E}">
        <p14:creationId xmlns:p14="http://schemas.microsoft.com/office/powerpoint/2010/main" val="2573493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7800" y="2482932"/>
            <a:ext cx="9067800" cy="1708068"/>
          </a:xfrm>
          <a:solidFill>
            <a:schemeClr val="tx2">
              <a:lumMod val="75000"/>
            </a:schemeClr>
          </a:solidFill>
        </p:spPr>
        <p:txBody>
          <a:bodyPr vert="horz" lIns="91440" tIns="45720" rIns="91440" bIns="45720" rtlCol="0" anchor="t">
            <a:normAutofit lnSpcReduction="10000"/>
          </a:bodyPr>
          <a:lstStyle/>
          <a:p>
            <a:pPr>
              <a:spcBef>
                <a:spcPts val="0"/>
              </a:spcBef>
            </a:pPr>
            <a:r>
              <a:rPr lang="en-US" sz="5400" b="1" dirty="0">
                <a:solidFill>
                  <a:schemeClr val="bg1"/>
                </a:solidFill>
              </a:rPr>
              <a:t>Celebrating our Faith</a:t>
            </a:r>
          </a:p>
          <a:p>
            <a:pPr>
              <a:spcBef>
                <a:spcPts val="0"/>
              </a:spcBef>
            </a:pPr>
            <a:r>
              <a:rPr lang="en-US" sz="5400" b="1" dirty="0">
                <a:solidFill>
                  <a:schemeClr val="bg1"/>
                </a:solidFill>
              </a:rPr>
              <a:t>Responsively</a:t>
            </a:r>
          </a:p>
        </p:txBody>
      </p:sp>
    </p:spTree>
    <p:extLst>
      <p:ext uri="{BB962C8B-B14F-4D97-AF65-F5344CB8AC3E}">
        <p14:creationId xmlns:p14="http://schemas.microsoft.com/office/powerpoint/2010/main" val="247591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6448" y="0"/>
            <a:ext cx="11655552" cy="6858000"/>
          </a:xfrm>
          <a:noFill/>
        </p:spPr>
        <p:txBody>
          <a:bodyPr>
            <a:normAutofit/>
          </a:bodyPr>
          <a:lstStyle/>
          <a:p>
            <a:endParaRPr lang="en-US" sz="2000" b="1" i="1" u="sng" dirty="0">
              <a:solidFill>
                <a:schemeClr val="bg1"/>
              </a:solidFill>
              <a:latin typeface="Indy Serif"/>
            </a:endParaRPr>
          </a:p>
          <a:p>
            <a:pPr algn="l"/>
            <a:r>
              <a:rPr lang="en-US" sz="3600" b="1" i="1" u="sng" dirty="0">
                <a:solidFill>
                  <a:schemeClr val="bg1"/>
                </a:solidFill>
                <a:latin typeface="Indy Serif"/>
              </a:rPr>
              <a:t>RESPONSIVE CELEBRATION OF OUR FAITH (1)</a:t>
            </a:r>
          </a:p>
          <a:p>
            <a:pPr algn="l">
              <a:spcBef>
                <a:spcPts val="0"/>
              </a:spcBef>
            </a:pPr>
            <a:endParaRPr lang="en-US" sz="2800" b="1" dirty="0">
              <a:solidFill>
                <a:schemeClr val="bg1"/>
              </a:solidFill>
              <a:effectLst/>
              <a:latin typeface="+mj-lt"/>
              <a:ea typeface="Calibri" panose="020F0502020204030204" pitchFamily="34" charset="0"/>
              <a:cs typeface="Arial" panose="020B0604020202020204" pitchFamily="34" charset="0"/>
            </a:endParaRPr>
          </a:p>
          <a:p>
            <a:pPr algn="l">
              <a:spcBef>
                <a:spcPts val="0"/>
              </a:spcBef>
            </a:pPr>
            <a:r>
              <a:rPr lang="en-US" sz="4400" b="1" dirty="0">
                <a:solidFill>
                  <a:schemeClr val="bg1"/>
                </a:solidFill>
                <a:effectLst/>
                <a:latin typeface="+mj-lt"/>
                <a:ea typeface="Calibri" panose="020F0502020204030204" pitchFamily="34" charset="0"/>
                <a:cs typeface="Arial" panose="020B0604020202020204" pitchFamily="34" charset="0"/>
              </a:rPr>
              <a:t>L:  We are glad today to salute all who labor to provide for their families and make our world </a:t>
            </a:r>
          </a:p>
          <a:p>
            <a:pPr algn="l">
              <a:spcBef>
                <a:spcPts val="0"/>
              </a:spcBef>
            </a:pPr>
            <a:r>
              <a:rPr lang="en-US" sz="4400" b="1" dirty="0">
                <a:solidFill>
                  <a:schemeClr val="bg1"/>
                </a:solidFill>
                <a:effectLst/>
                <a:latin typeface="+mj-lt"/>
                <a:ea typeface="Calibri" panose="020F0502020204030204" pitchFamily="34" charset="0"/>
                <a:cs typeface="Arial" panose="020B0604020202020204" pitchFamily="34" charset="0"/>
              </a:rPr>
              <a:t>a better place.</a:t>
            </a:r>
          </a:p>
          <a:p>
            <a:pPr algn="l">
              <a:spcBef>
                <a:spcPts val="0"/>
              </a:spcBef>
            </a:pPr>
            <a:r>
              <a:rPr lang="en-US" sz="4400" b="1" dirty="0">
                <a:solidFill>
                  <a:srgbClr val="FFFF00"/>
                </a:solidFill>
                <a:effectLst/>
                <a:latin typeface="+mj-lt"/>
                <a:ea typeface="Calibri" panose="020F0502020204030204" pitchFamily="34" charset="0"/>
                <a:cs typeface="Arial" panose="020B0604020202020204" pitchFamily="34" charset="0"/>
              </a:rPr>
              <a:t>P:  Work is a noble enterprise.  And every kind </a:t>
            </a:r>
          </a:p>
          <a:p>
            <a:pPr algn="l">
              <a:spcBef>
                <a:spcPts val="0"/>
              </a:spcBef>
            </a:pPr>
            <a:r>
              <a:rPr lang="en-US" sz="4400" b="1" dirty="0">
                <a:solidFill>
                  <a:srgbClr val="FFFF00"/>
                </a:solidFill>
                <a:effectLst/>
                <a:latin typeface="+mj-lt"/>
                <a:ea typeface="Calibri" panose="020F0502020204030204" pitchFamily="34" charset="0"/>
                <a:cs typeface="Arial" panose="020B0604020202020204" pitchFamily="34" charset="0"/>
              </a:rPr>
              <a:t>of work is worthy of honor.</a:t>
            </a:r>
          </a:p>
          <a:p>
            <a:pPr algn="l">
              <a:spcBef>
                <a:spcPts val="0"/>
              </a:spcBef>
            </a:pPr>
            <a:endParaRPr lang="en-US" sz="4000" b="1" dirty="0">
              <a:solidFill>
                <a:srgbClr val="FFFF00"/>
              </a:solidFill>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11842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6448" y="0"/>
            <a:ext cx="11655552" cy="6858000"/>
          </a:xfrm>
          <a:noFill/>
        </p:spPr>
        <p:txBody>
          <a:bodyPr>
            <a:normAutofit/>
          </a:bodyPr>
          <a:lstStyle/>
          <a:p>
            <a:endParaRPr lang="en-US" sz="2000" b="1" i="1" u="sng" dirty="0">
              <a:solidFill>
                <a:schemeClr val="bg1"/>
              </a:solidFill>
              <a:latin typeface="Indy Serif"/>
            </a:endParaRPr>
          </a:p>
          <a:p>
            <a:pPr algn="l"/>
            <a:r>
              <a:rPr lang="en-US" sz="3600" b="1" i="1" u="sng" dirty="0">
                <a:solidFill>
                  <a:schemeClr val="bg1"/>
                </a:solidFill>
                <a:latin typeface="Indy Serif"/>
              </a:rPr>
              <a:t>RESPONSIVE CELEBRATION OF OUR FAITH (2)</a:t>
            </a:r>
          </a:p>
          <a:p>
            <a:pPr algn="l">
              <a:spcBef>
                <a:spcPts val="0"/>
              </a:spcBef>
            </a:pPr>
            <a:endParaRPr lang="en-US" sz="4000" b="1" dirty="0">
              <a:solidFill>
                <a:schemeClr val="bg1"/>
              </a:solidFill>
              <a:effectLst/>
              <a:latin typeface="+mj-lt"/>
              <a:ea typeface="Calibri" panose="020F0502020204030204" pitchFamily="34" charset="0"/>
              <a:cs typeface="Arial" panose="020B0604020202020204" pitchFamily="34" charset="0"/>
            </a:endParaRPr>
          </a:p>
          <a:p>
            <a:pPr algn="l">
              <a:spcBef>
                <a:spcPts val="0"/>
              </a:spcBef>
            </a:pPr>
            <a:r>
              <a:rPr lang="en-US" sz="4000" b="1" dirty="0">
                <a:solidFill>
                  <a:schemeClr val="bg1"/>
                </a:solidFill>
                <a:effectLst/>
                <a:latin typeface="+mj-lt"/>
                <a:ea typeface="Calibri" panose="020F0502020204030204" pitchFamily="34" charset="0"/>
                <a:cs typeface="Arial" panose="020B0604020202020204" pitchFamily="34" charset="0"/>
              </a:rPr>
              <a:t>L:  Through our work we teach others, care for </a:t>
            </a:r>
          </a:p>
          <a:p>
            <a:pPr algn="l">
              <a:spcBef>
                <a:spcPts val="0"/>
              </a:spcBef>
            </a:pPr>
            <a:r>
              <a:rPr lang="en-US" sz="4000" b="1" dirty="0">
                <a:solidFill>
                  <a:schemeClr val="bg1"/>
                </a:solidFill>
                <a:effectLst/>
                <a:latin typeface="+mj-lt"/>
                <a:ea typeface="Calibri" panose="020F0502020204030204" pitchFamily="34" charset="0"/>
                <a:cs typeface="Arial" panose="020B0604020202020204" pitchFamily="34" charset="0"/>
              </a:rPr>
              <a:t>the affairs of our community, and cultivate </a:t>
            </a:r>
          </a:p>
          <a:p>
            <a:pPr algn="l">
              <a:spcBef>
                <a:spcPts val="0"/>
              </a:spcBef>
            </a:pPr>
            <a:r>
              <a:rPr lang="en-US" sz="4000" b="1" dirty="0">
                <a:solidFill>
                  <a:schemeClr val="bg1"/>
                </a:solidFill>
                <a:effectLst/>
                <a:latin typeface="+mj-lt"/>
                <a:ea typeface="Calibri" panose="020F0502020204030204" pitchFamily="34" charset="0"/>
                <a:cs typeface="Arial" panose="020B0604020202020204" pitchFamily="34" charset="0"/>
              </a:rPr>
              <a:t>our world and our land.</a:t>
            </a:r>
          </a:p>
          <a:p>
            <a:pPr algn="l">
              <a:spcBef>
                <a:spcPts val="0"/>
              </a:spcBef>
            </a:pPr>
            <a:r>
              <a:rPr lang="en-US" sz="4000" b="1" dirty="0">
                <a:solidFill>
                  <a:srgbClr val="FFFF00"/>
                </a:solidFill>
                <a:effectLst/>
                <a:latin typeface="+mj-lt"/>
                <a:ea typeface="Calibri" panose="020F0502020204030204" pitchFamily="34" charset="0"/>
                <a:cs typeface="Arial" panose="020B0604020202020204" pitchFamily="34" charset="0"/>
              </a:rPr>
              <a:t>P:  Through our work, we seek to do our best and we seek to make this world a better place, each of us fulfilling our role in God’s grand design.</a:t>
            </a:r>
          </a:p>
          <a:p>
            <a:pPr algn="l">
              <a:spcBef>
                <a:spcPts val="0"/>
              </a:spcBef>
            </a:pPr>
            <a:endParaRPr lang="en-US" sz="4000" b="1" dirty="0">
              <a:solidFill>
                <a:srgbClr val="FFFF00"/>
              </a:solidFill>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82629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6448" y="0"/>
            <a:ext cx="11655552" cy="6858000"/>
          </a:xfrm>
          <a:noFill/>
        </p:spPr>
        <p:txBody>
          <a:bodyPr>
            <a:normAutofit/>
          </a:bodyPr>
          <a:lstStyle/>
          <a:p>
            <a:endParaRPr lang="en-US" sz="2000" b="1" i="1" u="sng" dirty="0">
              <a:solidFill>
                <a:schemeClr val="bg1"/>
              </a:solidFill>
              <a:latin typeface="Indy Serif"/>
            </a:endParaRPr>
          </a:p>
          <a:p>
            <a:pPr algn="l"/>
            <a:r>
              <a:rPr lang="en-US" sz="3600" b="1" i="1" u="sng" dirty="0">
                <a:solidFill>
                  <a:schemeClr val="bg1"/>
                </a:solidFill>
                <a:latin typeface="Indy Serif"/>
              </a:rPr>
              <a:t>RESPONSIVE CELEBRATION OF OUR FAITH (3)</a:t>
            </a:r>
          </a:p>
          <a:p>
            <a:pPr algn="l">
              <a:spcBef>
                <a:spcPts val="0"/>
              </a:spcBef>
            </a:pPr>
            <a:endParaRPr lang="en-US" sz="4000" b="1" dirty="0">
              <a:solidFill>
                <a:schemeClr val="bg1"/>
              </a:solidFill>
              <a:effectLst/>
              <a:latin typeface="+mj-lt"/>
              <a:ea typeface="Calibri" panose="020F0502020204030204" pitchFamily="34" charset="0"/>
              <a:cs typeface="Arial" panose="020B0604020202020204" pitchFamily="34" charset="0"/>
            </a:endParaRPr>
          </a:p>
          <a:p>
            <a:pPr algn="l">
              <a:spcBef>
                <a:spcPts val="0"/>
              </a:spcBef>
            </a:pPr>
            <a:r>
              <a:rPr lang="en-US" sz="4000" b="1" dirty="0">
                <a:solidFill>
                  <a:schemeClr val="bg1"/>
                </a:solidFill>
                <a:effectLst/>
                <a:latin typeface="+mj-lt"/>
                <a:ea typeface="Calibri" panose="020F0502020204030204" pitchFamily="34" charset="0"/>
                <a:cs typeface="Arial" panose="020B0604020202020204" pitchFamily="34" charset="0"/>
              </a:rPr>
              <a:t>L:  All who work ought to be compensated honorably, and their contributions to our society honored and not overlooked.</a:t>
            </a:r>
          </a:p>
          <a:p>
            <a:pPr algn="l">
              <a:spcBef>
                <a:spcPts val="0"/>
              </a:spcBef>
            </a:pPr>
            <a:r>
              <a:rPr lang="en-US" sz="4000" b="1" dirty="0">
                <a:solidFill>
                  <a:srgbClr val="FFFF00"/>
                </a:solidFill>
                <a:effectLst/>
                <a:latin typeface="+mj-lt"/>
                <a:ea typeface="Calibri" panose="020F0502020204030204" pitchFamily="34" charset="0"/>
                <a:cs typeface="Arial" panose="020B0604020202020204" pitchFamily="34" charset="0"/>
              </a:rPr>
              <a:t>P:  We bless the Lord, who gives us strength to work, grace to achieve, compassion to serve, and favor to excel.</a:t>
            </a:r>
          </a:p>
          <a:p>
            <a:pPr algn="l">
              <a:spcBef>
                <a:spcPts val="0"/>
              </a:spcBef>
            </a:pPr>
            <a:endParaRPr lang="en-US" sz="4000" b="1" dirty="0">
              <a:solidFill>
                <a:srgbClr val="FFFF00"/>
              </a:solidFill>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94907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80BC545-8A5D-1CF8-632C-936E6F3D05F0}"/>
              </a:ext>
            </a:extLst>
          </p:cNvPr>
          <p:cNvSpPr>
            <a:spLocks noGrp="1"/>
          </p:cNvSpPr>
          <p:nvPr>
            <p:ph type="subTitle" idx="1"/>
          </p:nvPr>
        </p:nvSpPr>
        <p:spPr>
          <a:xfrm>
            <a:off x="762000" y="1066800"/>
            <a:ext cx="10820400" cy="1905000"/>
          </a:xfrm>
          <a:solidFill>
            <a:srgbClr val="002060"/>
          </a:solidFill>
        </p:spPr>
        <p:txBody>
          <a:bodyPr vert="horz" lIns="91440" tIns="45720" rIns="91440" bIns="45720" rtlCol="0" anchor="t">
            <a:normAutofit/>
          </a:bodyPr>
          <a:lstStyle/>
          <a:p>
            <a:pPr>
              <a:spcBef>
                <a:spcPts val="0"/>
              </a:spcBef>
            </a:pPr>
            <a:r>
              <a:rPr lang="en-US" sz="4800" b="1" i="1" u="sng" dirty="0">
                <a:solidFill>
                  <a:schemeClr val="bg1"/>
                </a:solidFill>
              </a:rPr>
              <a:t>Hymn</a:t>
            </a:r>
          </a:p>
          <a:p>
            <a:pPr>
              <a:spcBef>
                <a:spcPts val="0"/>
              </a:spcBef>
            </a:pPr>
            <a:r>
              <a:rPr lang="en-US" sz="4800" b="1" i="1" dirty="0">
                <a:solidFill>
                  <a:schemeClr val="bg1"/>
                </a:solidFill>
              </a:rPr>
              <a:t>[CH] # 426 Blest Be the Tie That Binds</a:t>
            </a:r>
          </a:p>
        </p:txBody>
      </p:sp>
    </p:spTree>
    <p:extLst>
      <p:ext uri="{BB962C8B-B14F-4D97-AF65-F5344CB8AC3E}">
        <p14:creationId xmlns:p14="http://schemas.microsoft.com/office/powerpoint/2010/main" val="766995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71700" y="1600200"/>
            <a:ext cx="7848600" cy="1295400"/>
          </a:xfrm>
          <a:solidFill>
            <a:srgbClr val="0070C0"/>
          </a:solidFill>
        </p:spPr>
        <p:txBody>
          <a:bodyPr vert="horz" lIns="91440" tIns="45720" rIns="91440" bIns="45720" rtlCol="0" anchor="t">
            <a:normAutofit/>
          </a:bodyPr>
          <a:lstStyle/>
          <a:p>
            <a:pPr>
              <a:spcBef>
                <a:spcPts val="0"/>
              </a:spcBef>
            </a:pPr>
            <a:r>
              <a:rPr lang="en-US" sz="4800" b="1" u="sng" dirty="0">
                <a:solidFill>
                  <a:schemeClr val="bg1"/>
                </a:solidFill>
              </a:rPr>
              <a:t>PRAYERS OF THE PEOPLE</a:t>
            </a:r>
            <a:endParaRPr lang="en-US" sz="4800" b="1" i="1" u="sng" dirty="0">
              <a:solidFill>
                <a:schemeClr val="bg1"/>
              </a:solidFill>
            </a:endParaRPr>
          </a:p>
        </p:txBody>
      </p:sp>
    </p:spTree>
    <p:extLst>
      <p:ext uri="{BB962C8B-B14F-4D97-AF65-F5344CB8AC3E}">
        <p14:creationId xmlns:p14="http://schemas.microsoft.com/office/powerpoint/2010/main" val="198278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76400" y="3124200"/>
            <a:ext cx="8534400" cy="2819400"/>
          </a:xfrm>
          <a:solidFill>
            <a:schemeClr val="tx2">
              <a:lumMod val="75000"/>
            </a:schemeClr>
          </a:solidFill>
        </p:spPr>
        <p:txBody>
          <a:bodyPr>
            <a:normAutofit/>
          </a:bodyPr>
          <a:lstStyle/>
          <a:p>
            <a:pPr>
              <a:spcBef>
                <a:spcPts val="0"/>
              </a:spcBef>
            </a:pPr>
            <a:r>
              <a:rPr lang="en-US" sz="6600" b="1" dirty="0">
                <a:solidFill>
                  <a:schemeClr val="bg1"/>
                </a:solidFill>
              </a:rPr>
              <a:t>Prelude</a:t>
            </a:r>
          </a:p>
          <a:p>
            <a:pPr>
              <a:spcBef>
                <a:spcPts val="0"/>
              </a:spcBef>
            </a:pPr>
            <a:r>
              <a:rPr lang="en-US" sz="4800" b="1" i="1" dirty="0">
                <a:solidFill>
                  <a:srgbClr val="FFFF00"/>
                </a:solidFill>
              </a:rPr>
              <a:t>Please use this time</a:t>
            </a:r>
          </a:p>
          <a:p>
            <a:pPr>
              <a:spcBef>
                <a:spcPts val="0"/>
              </a:spcBef>
            </a:pPr>
            <a:r>
              <a:rPr lang="en-US" sz="4800" b="1" i="1" dirty="0">
                <a:solidFill>
                  <a:srgbClr val="FFFF00"/>
                </a:solidFill>
              </a:rPr>
              <a:t>To prepare for Worship</a:t>
            </a:r>
          </a:p>
        </p:txBody>
      </p:sp>
    </p:spTree>
    <p:extLst>
      <p:ext uri="{BB962C8B-B14F-4D97-AF65-F5344CB8AC3E}">
        <p14:creationId xmlns:p14="http://schemas.microsoft.com/office/powerpoint/2010/main" val="2137212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124200"/>
            <a:ext cx="8305800" cy="2362200"/>
          </a:xfrm>
          <a:solidFill>
            <a:schemeClr val="tx2">
              <a:lumMod val="75000"/>
            </a:schemeClr>
          </a:solidFill>
        </p:spPr>
        <p:txBody>
          <a:bodyPr vert="horz" lIns="91440" tIns="45720" rIns="91440" bIns="45720" rtlCol="0" anchor="t">
            <a:normAutofit/>
          </a:bodyPr>
          <a:lstStyle/>
          <a:p>
            <a:pPr>
              <a:spcBef>
                <a:spcPts val="0"/>
              </a:spcBef>
            </a:pPr>
            <a:r>
              <a:rPr lang="en-US" sz="4400" b="1" u="sng" dirty="0">
                <a:solidFill>
                  <a:schemeClr val="bg1"/>
                </a:solidFill>
              </a:rPr>
              <a:t>General Offering</a:t>
            </a:r>
            <a:r>
              <a:rPr lang="en-US" sz="4400" b="1" dirty="0">
                <a:solidFill>
                  <a:schemeClr val="bg1"/>
                </a:solidFill>
              </a:rPr>
              <a:t>: </a:t>
            </a:r>
            <a:r>
              <a:rPr lang="en-US" sz="4400" b="1" i="1" dirty="0">
                <a:solidFill>
                  <a:schemeClr val="bg1"/>
                </a:solidFill>
              </a:rPr>
              <a:t>Ministry Fund</a:t>
            </a:r>
          </a:p>
          <a:p>
            <a:pPr>
              <a:spcBef>
                <a:spcPts val="0"/>
              </a:spcBef>
            </a:pPr>
            <a:endParaRPr lang="en-US" sz="1200" b="1" i="1" u="sng" dirty="0">
              <a:solidFill>
                <a:schemeClr val="bg1"/>
              </a:solidFill>
            </a:endParaRPr>
          </a:p>
          <a:p>
            <a:pPr>
              <a:spcBef>
                <a:spcPts val="0"/>
              </a:spcBef>
            </a:pPr>
            <a:r>
              <a:rPr lang="en-US" sz="4400" b="1" i="1" u="sng" dirty="0">
                <a:solidFill>
                  <a:schemeClr val="bg1"/>
                </a:solidFill>
              </a:rPr>
              <a:t>Special Offering</a:t>
            </a:r>
          </a:p>
          <a:p>
            <a:pPr>
              <a:spcBef>
                <a:spcPts val="0"/>
              </a:spcBef>
            </a:pPr>
            <a:r>
              <a:rPr lang="en-US" sz="4400" b="1" i="1" dirty="0">
                <a:solidFill>
                  <a:schemeClr val="bg1"/>
                </a:solidFill>
              </a:rPr>
              <a:t>Resonate Ministry in Philippines</a:t>
            </a:r>
          </a:p>
        </p:txBody>
      </p:sp>
    </p:spTree>
    <p:extLst>
      <p:ext uri="{BB962C8B-B14F-4D97-AF65-F5344CB8AC3E}">
        <p14:creationId xmlns:p14="http://schemas.microsoft.com/office/powerpoint/2010/main" val="2143415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3430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676400"/>
            <a:ext cx="11125200" cy="2667000"/>
          </a:xfrm>
          <a:solidFill>
            <a:schemeClr val="tx2">
              <a:lumMod val="75000"/>
            </a:schemeClr>
          </a:solidFill>
        </p:spPr>
        <p:txBody>
          <a:bodyPr>
            <a:normAutofit/>
          </a:bodyPr>
          <a:lstStyle/>
          <a:p>
            <a:pPr>
              <a:spcBef>
                <a:spcPts val="0"/>
              </a:spcBef>
            </a:pPr>
            <a:r>
              <a:rPr lang="en-US" sz="5400" b="1" dirty="0">
                <a:solidFill>
                  <a:schemeClr val="bg1"/>
                </a:solidFill>
              </a:rPr>
              <a:t>Message: </a:t>
            </a:r>
          </a:p>
          <a:p>
            <a:pPr>
              <a:spcBef>
                <a:spcPts val="0"/>
              </a:spcBef>
            </a:pPr>
            <a:r>
              <a:rPr lang="en-US" sz="5400" b="1" dirty="0">
                <a:solidFill>
                  <a:schemeClr val="bg1"/>
                </a:solidFill>
              </a:rPr>
              <a:t>“Helping and Empowering Each Other in all Humility  ”</a:t>
            </a:r>
          </a:p>
          <a:p>
            <a:pPr>
              <a:spcBef>
                <a:spcPts val="0"/>
              </a:spcBef>
            </a:pPr>
            <a:endParaRPr lang="en-US" sz="5400" b="1" dirty="0">
              <a:solidFill>
                <a:schemeClr val="bg1"/>
              </a:solidFill>
            </a:endParaRPr>
          </a:p>
        </p:txBody>
      </p:sp>
    </p:spTree>
    <p:extLst>
      <p:ext uri="{BB962C8B-B14F-4D97-AF65-F5344CB8AC3E}">
        <p14:creationId xmlns:p14="http://schemas.microsoft.com/office/powerpoint/2010/main" val="2010755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5000" y="2514600"/>
            <a:ext cx="8382000" cy="1219200"/>
          </a:xfrm>
          <a:solidFill>
            <a:schemeClr val="tx2">
              <a:lumMod val="75000"/>
            </a:schemeClr>
          </a:solidFill>
        </p:spPr>
        <p:txBody>
          <a:bodyPr>
            <a:normAutofit/>
          </a:bodyPr>
          <a:lstStyle/>
          <a:p>
            <a:pPr>
              <a:spcBef>
                <a:spcPts val="0"/>
              </a:spcBef>
            </a:pPr>
            <a:r>
              <a:rPr lang="en-US" sz="5400" b="1" i="1" dirty="0">
                <a:solidFill>
                  <a:schemeClr val="bg1"/>
                </a:solidFill>
              </a:rPr>
              <a:t>Introductory Comments</a:t>
            </a:r>
          </a:p>
        </p:txBody>
      </p:sp>
    </p:spTree>
    <p:extLst>
      <p:ext uri="{BB962C8B-B14F-4D97-AF65-F5344CB8AC3E}">
        <p14:creationId xmlns:p14="http://schemas.microsoft.com/office/powerpoint/2010/main" val="177572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3" name="Picture 2" descr="A group of people raising their hands&#10;&#10;Description automatically generated">
            <a:extLst>
              <a:ext uri="{FF2B5EF4-FFF2-40B4-BE49-F238E27FC236}">
                <a16:creationId xmlns:a16="http://schemas.microsoft.com/office/drawing/2014/main" id="{7B631A96-FC0E-465E-1CB8-20B88D3E08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0944"/>
            <a:ext cx="12192000" cy="6396111"/>
          </a:xfrm>
          <a:prstGeom prst="rect">
            <a:avLst/>
          </a:prstGeom>
        </p:spPr>
      </p:pic>
    </p:spTree>
    <p:extLst>
      <p:ext uri="{BB962C8B-B14F-4D97-AF65-F5344CB8AC3E}">
        <p14:creationId xmlns:p14="http://schemas.microsoft.com/office/powerpoint/2010/main" val="2212611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53F535-06C2-6822-CE9C-08D5C3EFA3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852" y="1066799"/>
            <a:ext cx="11721548" cy="4729747"/>
          </a:xfrm>
          <a:prstGeom prst="rect">
            <a:avLst/>
          </a:prstGeom>
        </p:spPr>
      </p:pic>
    </p:spTree>
    <p:extLst>
      <p:ext uri="{BB962C8B-B14F-4D97-AF65-F5344CB8AC3E}">
        <p14:creationId xmlns:p14="http://schemas.microsoft.com/office/powerpoint/2010/main" val="2014781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Picture 3" descr="A person and a child walking in water at sunset&#10;&#10;Description automatically generated with medium confidence">
            <a:extLst>
              <a:ext uri="{FF2B5EF4-FFF2-40B4-BE49-F238E27FC236}">
                <a16:creationId xmlns:a16="http://schemas.microsoft.com/office/drawing/2014/main" id="{EA14DC3F-EE40-2C5D-BEE3-D1FCF37244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24" y="0"/>
            <a:ext cx="12206323" cy="6849962"/>
          </a:xfrm>
          <a:prstGeom prst="rect">
            <a:avLst/>
          </a:prstGeom>
        </p:spPr>
      </p:pic>
    </p:spTree>
    <p:extLst>
      <p:ext uri="{BB962C8B-B14F-4D97-AF65-F5344CB8AC3E}">
        <p14:creationId xmlns:p14="http://schemas.microsoft.com/office/powerpoint/2010/main" val="2231028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0"/>
            <a:ext cx="10972800" cy="6858000"/>
          </a:xfrm>
          <a:noFill/>
        </p:spPr>
        <p:txBody>
          <a:bodyPr>
            <a:normAutofit/>
          </a:bodyPr>
          <a:lstStyle/>
          <a:p>
            <a:endParaRPr lang="en-US" sz="3600" b="1" i="1" u="sng" dirty="0">
              <a:solidFill>
                <a:schemeClr val="bg1"/>
              </a:solidFill>
              <a:latin typeface="Indy Serif"/>
            </a:endParaRPr>
          </a:p>
          <a:p>
            <a:r>
              <a:rPr lang="en-US" sz="4000" b="1" i="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Pastor Frank Summary:  (1)</a:t>
            </a:r>
          </a:p>
          <a:p>
            <a:pPr algn="l"/>
            <a:r>
              <a:rPr lang="en-US" sz="4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Paul is finally applying lessons to help these Christians live in loving community.</a:t>
            </a:r>
          </a:p>
          <a:p>
            <a:pPr algn="l"/>
            <a:endParaRPr lang="en-US" sz="4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pPr>
            <a:r>
              <a:rPr lang="en-US" sz="4000" b="1" i="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a:t>
            </a:r>
            <a:r>
              <a:rPr lang="en-US" sz="4000" b="1" i="1" baseline="30000" dirty="0">
                <a:solidFill>
                  <a:srgbClr val="FFFF00"/>
                </a:solidFill>
                <a:effectLst/>
                <a:latin typeface="Arial Narrow" panose="020B0606020202030204" pitchFamily="34" charset="0"/>
                <a:ea typeface="Times New Roman" panose="02020603050405020304" pitchFamily="18" charset="0"/>
                <a:cs typeface="Segoe UI" panose="020B0502040204020203" pitchFamily="34" charset="0"/>
              </a:rPr>
              <a:t>2 </a:t>
            </a:r>
            <a:r>
              <a:rPr lang="en-US" sz="4000" b="1" i="1" dirty="0">
                <a:solidFill>
                  <a:srgbClr val="FFFF00"/>
                </a:solidFill>
                <a:effectLst/>
                <a:latin typeface="Arial Narrow" panose="020B0606020202030204" pitchFamily="34" charset="0"/>
                <a:ea typeface="Times New Roman" panose="02020603050405020304" pitchFamily="18" charset="0"/>
                <a:cs typeface="Segoe UI" panose="020B0502040204020203" pitchFamily="34" charset="0"/>
              </a:rPr>
              <a:t>Carry each other’s burdens, and in this way you will fulfill the law of Christ.</a:t>
            </a:r>
            <a:r>
              <a:rPr lang="en-US" sz="4000" b="1" i="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a:t>
            </a:r>
          </a:p>
          <a:p>
            <a:pPr algn="l"/>
            <a:endParaRPr lang="en-US" sz="4000" b="1" dirty="0">
              <a:solidFill>
                <a:schemeClr val="bg1"/>
              </a:solidFill>
              <a:latin typeface="Indy Serif"/>
            </a:endParaRPr>
          </a:p>
        </p:txBody>
      </p:sp>
    </p:spTree>
    <p:extLst>
      <p:ext uri="{BB962C8B-B14F-4D97-AF65-F5344CB8AC3E}">
        <p14:creationId xmlns:p14="http://schemas.microsoft.com/office/powerpoint/2010/main" val="2748469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0"/>
            <a:ext cx="10972800" cy="6858000"/>
          </a:xfrm>
          <a:noFill/>
        </p:spPr>
        <p:txBody>
          <a:bodyPr>
            <a:normAutofit/>
          </a:bodyPr>
          <a:lstStyle/>
          <a:p>
            <a:endParaRPr lang="en-US" sz="1400" b="1" i="1" u="sng" dirty="0">
              <a:solidFill>
                <a:schemeClr val="bg1"/>
              </a:solidFill>
              <a:latin typeface="Indy Serif"/>
            </a:endParaRPr>
          </a:p>
          <a:p>
            <a:r>
              <a:rPr lang="en-US" sz="4000" b="1" i="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Pastor Frank Summary:  (2)</a:t>
            </a:r>
          </a:p>
          <a:p>
            <a:pPr algn="l"/>
            <a:r>
              <a:rPr lang="en-US" sz="4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 this you care about sin, and you care that people need to be restored out of sin.  But now this way is not harsh, but gentle, loving, righteous, patient, helpful.</a:t>
            </a:r>
          </a:p>
          <a:p>
            <a:pPr algn="l">
              <a:spcBef>
                <a:spcPts val="0"/>
              </a:spcBef>
            </a:pPr>
            <a:r>
              <a:rPr lang="en-US" sz="4000" b="1" i="1" dirty="0">
                <a:solidFill>
                  <a:srgbClr val="FFFF00"/>
                </a:solidFill>
                <a:latin typeface="Calibri" panose="020F0502020204030204" pitchFamily="34" charset="0"/>
                <a:cs typeface="Times New Roman" panose="02020603050405020304" pitchFamily="18" charset="0"/>
              </a:rPr>
              <a:t>[…</a:t>
            </a:r>
            <a:r>
              <a:rPr lang="en-US" sz="4000" b="1" i="1" dirty="0">
                <a:solidFill>
                  <a:srgbClr val="FFFF00"/>
                </a:solidFill>
                <a:effectLst/>
                <a:latin typeface="Arial Narrow" panose="020B0606020202030204" pitchFamily="34" charset="0"/>
                <a:ea typeface="Times New Roman" panose="02020603050405020304" pitchFamily="18" charset="0"/>
                <a:cs typeface="Segoe UI" panose="020B0502040204020203" pitchFamily="34" charset="0"/>
              </a:rPr>
              <a:t>you who live by the Spirit should restore that person gently</a:t>
            </a:r>
            <a:r>
              <a:rPr lang="en-US" sz="1800" i="1" dirty="0">
                <a:solidFill>
                  <a:srgbClr val="000000"/>
                </a:solidFill>
                <a:effectLst/>
                <a:latin typeface="Arial Narrow" panose="020B0606020202030204" pitchFamily="34" charset="0"/>
                <a:ea typeface="Times New Roman" panose="02020603050405020304" pitchFamily="18" charset="0"/>
                <a:cs typeface="Segoe UI" panose="020B0502040204020203" pitchFamily="34" charset="0"/>
              </a:rPr>
              <a:t>.</a:t>
            </a:r>
            <a:r>
              <a:rPr lang="en-US" sz="4000" b="1" i="1" dirty="0">
                <a:solidFill>
                  <a:srgbClr val="FFFF00"/>
                </a:solidFill>
                <a:effectLst/>
                <a:latin typeface="Arial Narrow" panose="020B0606020202030204" pitchFamily="34" charset="0"/>
                <a:ea typeface="Times New Roman" panose="02020603050405020304" pitchFamily="18" charset="0"/>
                <a:cs typeface="Segoe UI" panose="020B0502040204020203" pitchFamily="34" charset="0"/>
              </a:rPr>
              <a:t>.</a:t>
            </a:r>
            <a:r>
              <a:rPr lang="en-US" sz="1800" dirty="0">
                <a:solidFill>
                  <a:srgbClr val="000000"/>
                </a:solidFill>
                <a:effectLst/>
                <a:latin typeface="Arial Narrow" panose="020B0606020202030204" pitchFamily="34" charset="0"/>
                <a:ea typeface="Times New Roman" panose="02020603050405020304" pitchFamily="18" charset="0"/>
                <a:cs typeface="Segoe UI" panose="020B0502040204020203" pitchFamily="34" charset="0"/>
              </a:rPr>
              <a:t>   </a:t>
            </a:r>
            <a:r>
              <a:rPr lang="en-US" sz="4000" b="1" i="1" dirty="0">
                <a:solidFill>
                  <a:srgbClr val="FFFF00"/>
                </a:solidFill>
                <a:effectLst/>
                <a:latin typeface="Arial Narrow" panose="020B0606020202030204" pitchFamily="34" charset="0"/>
                <a:ea typeface="Times New Roman" panose="02020603050405020304" pitchFamily="18" charset="0"/>
                <a:cs typeface="Segoe UI" panose="020B0502040204020203" pitchFamily="34" charset="0"/>
              </a:rPr>
              <a:t>But watch yourselves, or you also may be tempted. </a:t>
            </a:r>
            <a:r>
              <a:rPr lang="en-US" sz="4000" b="1" i="1" baseline="30000" dirty="0">
                <a:solidFill>
                  <a:srgbClr val="FFFF00"/>
                </a:solidFill>
                <a:effectLst/>
                <a:latin typeface="Arial Narrow" panose="020B0606020202030204" pitchFamily="34" charset="0"/>
                <a:ea typeface="Times New Roman" panose="02020603050405020304" pitchFamily="18" charset="0"/>
                <a:cs typeface="Segoe UI" panose="020B0502040204020203" pitchFamily="34" charset="0"/>
              </a:rPr>
              <a:t>2 </a:t>
            </a:r>
            <a:r>
              <a:rPr lang="en-US" sz="4000" b="1" i="1" dirty="0">
                <a:solidFill>
                  <a:srgbClr val="FFFF00"/>
                </a:solidFill>
                <a:effectLst/>
                <a:latin typeface="Arial Narrow" panose="020B0606020202030204" pitchFamily="34" charset="0"/>
                <a:ea typeface="Times New Roman" panose="02020603050405020304" pitchFamily="18" charset="0"/>
                <a:cs typeface="Segoe UI" panose="020B0502040204020203" pitchFamily="34" charset="0"/>
              </a:rPr>
              <a:t>Carry each other’s burdens…</a:t>
            </a:r>
            <a:r>
              <a:rPr lang="en-US" sz="4000" b="1" i="1" dirty="0">
                <a:solidFill>
                  <a:srgbClr val="FFFF00"/>
                </a:solidFill>
                <a:latin typeface="Calibri" panose="020F0502020204030204" pitchFamily="34" charset="0"/>
                <a:cs typeface="Times New Roman" panose="02020603050405020304" pitchFamily="18" charset="0"/>
              </a:rPr>
              <a:t>]</a:t>
            </a:r>
            <a:endParaRPr lang="en-US" sz="4000" b="1" i="1" dirty="0">
              <a:solidFill>
                <a:srgbClr val="FFFF00"/>
              </a:solidFill>
              <a:latin typeface="Indy Serif"/>
            </a:endParaRPr>
          </a:p>
        </p:txBody>
      </p:sp>
    </p:spTree>
    <p:extLst>
      <p:ext uri="{BB962C8B-B14F-4D97-AF65-F5344CB8AC3E}">
        <p14:creationId xmlns:p14="http://schemas.microsoft.com/office/powerpoint/2010/main" val="1086278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0"/>
            <a:ext cx="10972800" cy="6858000"/>
          </a:xfrm>
          <a:noFill/>
        </p:spPr>
        <p:txBody>
          <a:bodyPr>
            <a:normAutofit/>
          </a:bodyPr>
          <a:lstStyle/>
          <a:p>
            <a:endParaRPr lang="en-US" sz="1400" b="1" i="1" u="sng" dirty="0">
              <a:solidFill>
                <a:schemeClr val="bg1"/>
              </a:solidFill>
              <a:latin typeface="Indy Serif"/>
            </a:endParaRPr>
          </a:p>
          <a:p>
            <a:r>
              <a:rPr lang="en-US" sz="4000" b="1" i="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Pastor Frank Summary:  (3)</a:t>
            </a:r>
          </a:p>
          <a:p>
            <a:pPr algn="l"/>
            <a:endParaRPr lang="en-US" sz="4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l"/>
            <a:r>
              <a:rPr lang="en-US" sz="4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And then a big lesson is that this freedom you have found in Christ comes with obligations, that you practice good self-care and you keep from judging others and being conceited.  And he offers a crucial encouragement, do not become weary of doing good.</a:t>
            </a:r>
          </a:p>
        </p:txBody>
      </p:sp>
    </p:spTree>
    <p:extLst>
      <p:ext uri="{BB962C8B-B14F-4D97-AF65-F5344CB8AC3E}">
        <p14:creationId xmlns:p14="http://schemas.microsoft.com/office/powerpoint/2010/main" val="2800853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80BC545-8A5D-1CF8-632C-936E6F3D05F0}"/>
              </a:ext>
            </a:extLst>
          </p:cNvPr>
          <p:cNvSpPr>
            <a:spLocks noGrp="1"/>
          </p:cNvSpPr>
          <p:nvPr>
            <p:ph type="subTitle" idx="1"/>
          </p:nvPr>
        </p:nvSpPr>
        <p:spPr>
          <a:xfrm>
            <a:off x="495300" y="1518684"/>
            <a:ext cx="11201400" cy="1981200"/>
          </a:xfrm>
          <a:solidFill>
            <a:srgbClr val="002060"/>
          </a:solidFill>
        </p:spPr>
        <p:txBody>
          <a:bodyPr vert="horz" lIns="91440" tIns="45720" rIns="91440" bIns="45720" rtlCol="0" anchor="t">
            <a:normAutofit/>
          </a:bodyPr>
          <a:lstStyle/>
          <a:p>
            <a:pPr>
              <a:spcBef>
                <a:spcPts val="0"/>
              </a:spcBef>
            </a:pPr>
            <a:r>
              <a:rPr lang="en-US" sz="4800" b="1" i="1" u="sng" dirty="0">
                <a:solidFill>
                  <a:schemeClr val="bg1"/>
                </a:solidFill>
              </a:rPr>
              <a:t>First Song</a:t>
            </a:r>
          </a:p>
          <a:p>
            <a:pPr>
              <a:spcBef>
                <a:spcPts val="0"/>
              </a:spcBef>
            </a:pPr>
            <a:r>
              <a:rPr lang="en-US" sz="4800" b="1" i="1" dirty="0">
                <a:solidFill>
                  <a:schemeClr val="bg1"/>
                </a:solidFill>
              </a:rPr>
              <a:t>[CH] # 128 I Sing the Mighty Power of God</a:t>
            </a:r>
          </a:p>
        </p:txBody>
      </p:sp>
    </p:spTree>
    <p:extLst>
      <p:ext uri="{BB962C8B-B14F-4D97-AF65-F5344CB8AC3E}">
        <p14:creationId xmlns:p14="http://schemas.microsoft.com/office/powerpoint/2010/main" val="439914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0"/>
            <a:ext cx="10972800" cy="6858000"/>
          </a:xfrm>
          <a:noFill/>
        </p:spPr>
        <p:txBody>
          <a:bodyPr>
            <a:normAutofit/>
          </a:bodyPr>
          <a:lstStyle/>
          <a:p>
            <a:endParaRPr lang="en-US" sz="1400" b="1" i="1" u="sng" dirty="0">
              <a:solidFill>
                <a:schemeClr val="bg1"/>
              </a:solidFill>
              <a:latin typeface="Indy Serif"/>
            </a:endParaRPr>
          </a:p>
          <a:p>
            <a:r>
              <a:rPr lang="en-US" sz="4000" b="1" i="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Pastor Frank Summary:  (4)</a:t>
            </a:r>
          </a:p>
          <a:p>
            <a:pPr algn="l"/>
            <a:endParaRPr lang="en-US" sz="4000" b="1" i="1" dirty="0">
              <a:solidFill>
                <a:srgbClr val="FFFF00"/>
              </a:solidFill>
              <a:latin typeface="Calibri" panose="020F0502020204030204" pitchFamily="34" charset="0"/>
              <a:cs typeface="Times New Roman" panose="02020603050405020304" pitchFamily="18" charset="0"/>
            </a:endParaRPr>
          </a:p>
          <a:p>
            <a:pPr algn="l"/>
            <a:r>
              <a:rPr lang="en-US" sz="4000" b="1" i="1" dirty="0">
                <a:solidFill>
                  <a:srgbClr val="FFFF00"/>
                </a:solidFill>
                <a:latin typeface="Calibri" panose="020F0502020204030204" pitchFamily="34" charset="0"/>
                <a:cs typeface="Times New Roman" panose="02020603050405020304" pitchFamily="18" charset="0"/>
              </a:rPr>
              <a:t>[</a:t>
            </a:r>
            <a:r>
              <a:rPr lang="en-US" sz="4000" b="1" i="1" baseline="30000" dirty="0">
                <a:solidFill>
                  <a:srgbClr val="FFFF00"/>
                </a:solidFill>
                <a:effectLst/>
                <a:latin typeface="+mj-lt"/>
                <a:ea typeface="Times New Roman" panose="02020603050405020304" pitchFamily="18" charset="0"/>
                <a:cs typeface="Segoe UI" panose="020B0502040204020203" pitchFamily="34" charset="0"/>
              </a:rPr>
              <a:t>3 </a:t>
            </a:r>
            <a:r>
              <a:rPr lang="en-US" sz="4000" b="1" i="1" dirty="0">
                <a:solidFill>
                  <a:srgbClr val="FFFF00"/>
                </a:solidFill>
                <a:effectLst/>
                <a:latin typeface="+mj-lt"/>
                <a:ea typeface="Times New Roman" panose="02020603050405020304" pitchFamily="18" charset="0"/>
                <a:cs typeface="Segoe UI" panose="020B0502040204020203" pitchFamily="34" charset="0"/>
              </a:rPr>
              <a:t>If anyone thinks they are something when they are not, they deceive themselves. </a:t>
            </a:r>
            <a:r>
              <a:rPr lang="en-US" sz="4000" b="1" i="1" baseline="30000" dirty="0">
                <a:solidFill>
                  <a:srgbClr val="FFFF00"/>
                </a:solidFill>
                <a:effectLst/>
                <a:latin typeface="+mj-lt"/>
                <a:ea typeface="Times New Roman" panose="02020603050405020304" pitchFamily="18" charset="0"/>
                <a:cs typeface="Segoe UI" panose="020B0502040204020203" pitchFamily="34" charset="0"/>
              </a:rPr>
              <a:t>4 </a:t>
            </a:r>
            <a:r>
              <a:rPr lang="en-US" sz="4000" b="1" i="1" dirty="0">
                <a:solidFill>
                  <a:srgbClr val="FFFF00"/>
                </a:solidFill>
                <a:effectLst/>
                <a:latin typeface="+mj-lt"/>
                <a:ea typeface="Times New Roman" panose="02020603050405020304" pitchFamily="18" charset="0"/>
                <a:cs typeface="Segoe UI" panose="020B0502040204020203" pitchFamily="34" charset="0"/>
              </a:rPr>
              <a:t>Each one should test their own actions. Then they can take pride in themselves alone, without comparing themselves to someone else</a:t>
            </a:r>
            <a:r>
              <a:rPr lang="en-US" sz="4000" b="1" i="1" dirty="0">
                <a:solidFill>
                  <a:srgbClr val="FFFF00"/>
                </a:solidFill>
                <a:effectLst/>
                <a:latin typeface="Arial Narrow" panose="020B0606020202030204" pitchFamily="34" charset="0"/>
                <a:ea typeface="Times New Roman" panose="02020603050405020304" pitchFamily="18" charset="0"/>
                <a:cs typeface="Segoe UI" panose="020B0502040204020203" pitchFamily="34" charset="0"/>
              </a:rPr>
              <a:t>…(v. 9)  let us not become weary of doing good…for we will reap a harvest; just don’t give up</a:t>
            </a:r>
            <a:r>
              <a:rPr lang="en-US" sz="4000" b="1" i="1" dirty="0">
                <a:solidFill>
                  <a:srgbClr val="FFFF00"/>
                </a:solidFill>
                <a:latin typeface="Calibri" panose="020F0502020204030204" pitchFamily="34" charset="0"/>
                <a:cs typeface="Times New Roman" panose="02020603050405020304" pitchFamily="18" charset="0"/>
              </a:rPr>
              <a:t>]</a:t>
            </a:r>
            <a:endParaRPr lang="en-US" sz="4000" b="1" i="1" dirty="0">
              <a:solidFill>
                <a:srgbClr val="FFFF00"/>
              </a:solidFill>
              <a:latin typeface="Indy Serif"/>
            </a:endParaRPr>
          </a:p>
        </p:txBody>
      </p:sp>
    </p:spTree>
    <p:extLst>
      <p:ext uri="{BB962C8B-B14F-4D97-AF65-F5344CB8AC3E}">
        <p14:creationId xmlns:p14="http://schemas.microsoft.com/office/powerpoint/2010/main" val="3750167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71700" y="1447800"/>
            <a:ext cx="7848600" cy="1295400"/>
          </a:xfrm>
          <a:solidFill>
            <a:schemeClr val="accent4">
              <a:lumMod val="50000"/>
            </a:schemeClr>
          </a:solidFill>
        </p:spPr>
        <p:txBody>
          <a:bodyPr vert="horz" lIns="91440" tIns="45720" rIns="91440" bIns="45720" rtlCol="0" anchor="t">
            <a:normAutofit/>
          </a:bodyPr>
          <a:lstStyle/>
          <a:p>
            <a:pPr>
              <a:spcBef>
                <a:spcPts val="0"/>
              </a:spcBef>
            </a:pPr>
            <a:r>
              <a:rPr lang="en-US" sz="4800" b="1" u="sng" dirty="0">
                <a:solidFill>
                  <a:schemeClr val="bg1"/>
                </a:solidFill>
              </a:rPr>
              <a:t>PRAYER OF ILLUMINATION</a:t>
            </a:r>
            <a:endParaRPr lang="en-US" sz="4800" b="1" i="1" u="sng" dirty="0">
              <a:solidFill>
                <a:schemeClr val="bg1"/>
              </a:solidFill>
            </a:endParaRPr>
          </a:p>
        </p:txBody>
      </p:sp>
    </p:spTree>
    <p:extLst>
      <p:ext uri="{BB962C8B-B14F-4D97-AF65-F5344CB8AC3E}">
        <p14:creationId xmlns:p14="http://schemas.microsoft.com/office/powerpoint/2010/main" val="3228814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152400"/>
            <a:ext cx="11430000" cy="6400800"/>
          </a:xfrm>
          <a:noFill/>
        </p:spPr>
        <p:txBody>
          <a:bodyPr>
            <a:normAutofit/>
          </a:bodyPr>
          <a:lstStyle/>
          <a:p>
            <a:pPr algn="l">
              <a:spcBef>
                <a:spcPts val="0"/>
              </a:spcBef>
            </a:pPr>
            <a:endParaRPr lang="en-US" sz="4000" b="1" u="sng" dirty="0">
              <a:solidFill>
                <a:srgbClr val="FFFF00"/>
              </a:solidFill>
            </a:endParaRPr>
          </a:p>
          <a:p>
            <a:pPr algn="l">
              <a:spcBef>
                <a:spcPts val="0"/>
              </a:spcBef>
            </a:pPr>
            <a:r>
              <a:rPr lang="en-US" sz="4000" b="1" u="sng" dirty="0">
                <a:solidFill>
                  <a:srgbClr val="FFFF00"/>
                </a:solidFill>
              </a:rPr>
              <a:t>Scripture Reading: Galatians 6:1-10</a:t>
            </a:r>
            <a:r>
              <a:rPr lang="en-US" sz="4000" b="1" dirty="0">
                <a:solidFill>
                  <a:srgbClr val="FFFF00"/>
                </a:solidFill>
              </a:rPr>
              <a:t>		pg. 1</a:t>
            </a:r>
            <a:endParaRPr lang="en-US" sz="4000" b="1" u="sng" dirty="0">
              <a:solidFill>
                <a:srgbClr val="FFFF00"/>
              </a:solidFill>
            </a:endParaRPr>
          </a:p>
          <a:p>
            <a:pPr algn="l">
              <a:spcBef>
                <a:spcPts val="0"/>
              </a:spcBef>
            </a:pPr>
            <a:r>
              <a:rPr lang="en-US" sz="4000" b="1" dirty="0">
                <a:solidFill>
                  <a:srgbClr val="FFFF00"/>
                </a:solidFill>
                <a:effectLst/>
                <a:latin typeface="+mj-lt"/>
                <a:ea typeface="Times New Roman" panose="02020603050405020304" pitchFamily="18" charset="0"/>
                <a:cs typeface="Segoe UI" panose="020B0502040204020203" pitchFamily="34" charset="0"/>
              </a:rPr>
              <a:t>Brothers and sisters, if someone is caught in a sin, you who live by the Spirit should restore that person gently. But watch yourselves, or you also may be tempted. </a:t>
            </a:r>
            <a:r>
              <a:rPr lang="en-US" sz="4000" b="1" baseline="30000" dirty="0">
                <a:solidFill>
                  <a:srgbClr val="FFFF00"/>
                </a:solidFill>
                <a:effectLst/>
                <a:latin typeface="+mj-lt"/>
                <a:ea typeface="Times New Roman" panose="02020603050405020304" pitchFamily="18" charset="0"/>
                <a:cs typeface="Segoe UI" panose="020B0502040204020203" pitchFamily="34" charset="0"/>
              </a:rPr>
              <a:t>2 </a:t>
            </a:r>
            <a:r>
              <a:rPr lang="en-US" sz="4000" b="1" dirty="0">
                <a:solidFill>
                  <a:srgbClr val="FFFF00"/>
                </a:solidFill>
                <a:effectLst/>
                <a:latin typeface="+mj-lt"/>
                <a:ea typeface="Times New Roman" panose="02020603050405020304" pitchFamily="18" charset="0"/>
                <a:cs typeface="Segoe UI" panose="020B0502040204020203" pitchFamily="34" charset="0"/>
              </a:rPr>
              <a:t>Carry each other’s burdens, and in this way you will fulfill the law of Christ. </a:t>
            </a:r>
            <a:r>
              <a:rPr lang="en-US" sz="4000" b="1" baseline="30000" dirty="0">
                <a:solidFill>
                  <a:srgbClr val="FFFF00"/>
                </a:solidFill>
                <a:effectLst/>
                <a:latin typeface="+mj-lt"/>
                <a:ea typeface="Times New Roman" panose="02020603050405020304" pitchFamily="18" charset="0"/>
                <a:cs typeface="Segoe UI" panose="020B0502040204020203" pitchFamily="34" charset="0"/>
              </a:rPr>
              <a:t>3 </a:t>
            </a:r>
            <a:r>
              <a:rPr lang="en-US" sz="4000" b="1" dirty="0">
                <a:solidFill>
                  <a:srgbClr val="FFFF00"/>
                </a:solidFill>
                <a:effectLst/>
                <a:latin typeface="+mj-lt"/>
                <a:ea typeface="Times New Roman" panose="02020603050405020304" pitchFamily="18" charset="0"/>
                <a:cs typeface="Segoe UI" panose="020B0502040204020203" pitchFamily="34" charset="0"/>
              </a:rPr>
              <a:t>If anyone thinks they are something when they are not, they deceive themselves.</a:t>
            </a:r>
            <a:endParaRPr lang="en-US" b="1" i="1" dirty="0">
              <a:solidFill>
                <a:schemeClr val="bg1"/>
              </a:solidFill>
              <a:effectLst/>
              <a:latin typeface="+mj-lt"/>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1850887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152400"/>
            <a:ext cx="11430000" cy="6400800"/>
          </a:xfrm>
          <a:noFill/>
        </p:spPr>
        <p:txBody>
          <a:bodyPr>
            <a:normAutofit/>
          </a:bodyPr>
          <a:lstStyle/>
          <a:p>
            <a:pPr algn="l">
              <a:spcBef>
                <a:spcPts val="0"/>
              </a:spcBef>
            </a:pPr>
            <a:endParaRPr lang="en-US" sz="4000" b="1" u="sng" dirty="0">
              <a:solidFill>
                <a:srgbClr val="FFFF00"/>
              </a:solidFill>
            </a:endParaRPr>
          </a:p>
          <a:p>
            <a:pPr algn="l">
              <a:spcBef>
                <a:spcPts val="0"/>
              </a:spcBef>
            </a:pPr>
            <a:r>
              <a:rPr lang="en-US" sz="4000" b="1" u="sng" dirty="0">
                <a:solidFill>
                  <a:srgbClr val="FFFF00"/>
                </a:solidFill>
              </a:rPr>
              <a:t>Scripture Reading: Galatians 6:1-10</a:t>
            </a:r>
            <a:r>
              <a:rPr lang="en-US" sz="4000" b="1" dirty="0">
                <a:solidFill>
                  <a:srgbClr val="FFFF00"/>
                </a:solidFill>
              </a:rPr>
              <a:t>		pg. 2</a:t>
            </a:r>
            <a:endParaRPr lang="en-US" sz="4000" b="1" u="sng" dirty="0">
              <a:solidFill>
                <a:srgbClr val="FFFF00"/>
              </a:solidFill>
            </a:endParaRPr>
          </a:p>
          <a:p>
            <a:pPr algn="l">
              <a:spcBef>
                <a:spcPts val="0"/>
              </a:spcBef>
            </a:pPr>
            <a:r>
              <a:rPr lang="en-US" sz="4000" b="1" baseline="30000" dirty="0">
                <a:solidFill>
                  <a:srgbClr val="FFFF00"/>
                </a:solidFill>
                <a:effectLst/>
                <a:latin typeface="+mj-lt"/>
                <a:ea typeface="Times New Roman" panose="02020603050405020304" pitchFamily="18" charset="0"/>
                <a:cs typeface="Segoe UI" panose="020B0502040204020203" pitchFamily="34" charset="0"/>
              </a:rPr>
              <a:t>4 </a:t>
            </a:r>
            <a:r>
              <a:rPr lang="en-US" sz="4000" b="1" dirty="0">
                <a:solidFill>
                  <a:srgbClr val="FFFF00"/>
                </a:solidFill>
                <a:effectLst/>
                <a:latin typeface="+mj-lt"/>
                <a:ea typeface="Times New Roman" panose="02020603050405020304" pitchFamily="18" charset="0"/>
                <a:cs typeface="Segoe UI" panose="020B0502040204020203" pitchFamily="34" charset="0"/>
              </a:rPr>
              <a:t>Each one should test their own actions. Then they can take pride in themselves alone, without comparing themselves to someone else, </a:t>
            </a:r>
            <a:r>
              <a:rPr lang="en-US" sz="4000" b="1" baseline="30000" dirty="0">
                <a:solidFill>
                  <a:srgbClr val="FFFF00"/>
                </a:solidFill>
                <a:effectLst/>
                <a:latin typeface="+mj-lt"/>
                <a:ea typeface="Times New Roman" panose="02020603050405020304" pitchFamily="18" charset="0"/>
                <a:cs typeface="Segoe UI" panose="020B0502040204020203" pitchFamily="34" charset="0"/>
              </a:rPr>
              <a:t>5 </a:t>
            </a:r>
            <a:r>
              <a:rPr lang="en-US" sz="4000" b="1" dirty="0">
                <a:solidFill>
                  <a:srgbClr val="FFFF00"/>
                </a:solidFill>
                <a:effectLst/>
                <a:latin typeface="+mj-lt"/>
                <a:ea typeface="Times New Roman" panose="02020603050405020304" pitchFamily="18" charset="0"/>
                <a:cs typeface="Segoe UI" panose="020B0502040204020203" pitchFamily="34" charset="0"/>
              </a:rPr>
              <a:t>for each one should carry their own load. </a:t>
            </a:r>
            <a:r>
              <a:rPr lang="en-US" sz="4000" b="1" baseline="30000" dirty="0">
                <a:solidFill>
                  <a:srgbClr val="FFFF00"/>
                </a:solidFill>
                <a:effectLst/>
                <a:latin typeface="+mj-lt"/>
                <a:ea typeface="Times New Roman" panose="02020603050405020304" pitchFamily="18" charset="0"/>
                <a:cs typeface="Segoe UI" panose="020B0502040204020203" pitchFamily="34" charset="0"/>
              </a:rPr>
              <a:t>6 </a:t>
            </a:r>
            <a:r>
              <a:rPr lang="en-US" sz="4000" b="1" dirty="0">
                <a:solidFill>
                  <a:srgbClr val="FFFF00"/>
                </a:solidFill>
                <a:effectLst/>
                <a:latin typeface="+mj-lt"/>
                <a:ea typeface="Times New Roman" panose="02020603050405020304" pitchFamily="18" charset="0"/>
                <a:cs typeface="Segoe UI" panose="020B0502040204020203" pitchFamily="34" charset="0"/>
              </a:rPr>
              <a:t>Nevertheless, the one who receives instruction in the word should share all good things with their instructor.</a:t>
            </a:r>
            <a:endParaRPr lang="en-US" sz="4000" b="1" dirty="0">
              <a:solidFill>
                <a:srgbClr val="FFFF00"/>
              </a:solidFill>
              <a:effectLst/>
              <a:latin typeface="+mj-lt"/>
              <a:ea typeface="Calibri" panose="020F0502020204030204" pitchFamily="34" charset="0"/>
              <a:cs typeface="Times New Roman" panose="02020603050405020304" pitchFamily="18" charset="0"/>
            </a:endParaRPr>
          </a:p>
          <a:p>
            <a:pPr algn="l">
              <a:spcBef>
                <a:spcPts val="0"/>
              </a:spcBef>
            </a:pPr>
            <a:r>
              <a:rPr lang="en-US" b="1" i="1" dirty="0">
                <a:solidFill>
                  <a:schemeClr val="bg1"/>
                </a:solidFill>
                <a:effectLst/>
                <a:latin typeface="+mj-lt"/>
                <a:ea typeface="Times New Roman" panose="02020603050405020304" pitchFamily="18" charset="0"/>
                <a:cs typeface="Segoe UI" panose="020B0502040204020203" pitchFamily="34" charset="0"/>
              </a:rPr>
              <a:t>.</a:t>
            </a:r>
          </a:p>
        </p:txBody>
      </p:sp>
    </p:spTree>
    <p:extLst>
      <p:ext uri="{BB962C8B-B14F-4D97-AF65-F5344CB8AC3E}">
        <p14:creationId xmlns:p14="http://schemas.microsoft.com/office/powerpoint/2010/main" val="2072380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152400"/>
            <a:ext cx="11430000" cy="6400800"/>
          </a:xfrm>
          <a:noFill/>
        </p:spPr>
        <p:txBody>
          <a:bodyPr>
            <a:normAutofit lnSpcReduction="10000"/>
          </a:bodyPr>
          <a:lstStyle/>
          <a:p>
            <a:pPr algn="l">
              <a:spcBef>
                <a:spcPts val="0"/>
              </a:spcBef>
            </a:pPr>
            <a:r>
              <a:rPr lang="en-US" sz="4000" b="1" u="sng" dirty="0">
                <a:solidFill>
                  <a:srgbClr val="FFFF00"/>
                </a:solidFill>
              </a:rPr>
              <a:t>Scripture Reading: Galatians 6:1-10</a:t>
            </a:r>
            <a:r>
              <a:rPr lang="en-US" sz="4000" b="1" dirty="0">
                <a:solidFill>
                  <a:srgbClr val="FFFF00"/>
                </a:solidFill>
              </a:rPr>
              <a:t>		pg. 3</a:t>
            </a:r>
            <a:endParaRPr lang="en-US" sz="4000" b="1" u="sng" dirty="0">
              <a:solidFill>
                <a:srgbClr val="FFFF00"/>
              </a:solidFill>
            </a:endParaRPr>
          </a:p>
          <a:p>
            <a:pPr algn="l">
              <a:spcBef>
                <a:spcPts val="0"/>
              </a:spcBef>
            </a:pPr>
            <a:r>
              <a:rPr lang="en-US" sz="4000" b="1" baseline="30000" dirty="0">
                <a:solidFill>
                  <a:srgbClr val="FFFF00"/>
                </a:solidFill>
                <a:effectLst/>
                <a:latin typeface="+mj-lt"/>
                <a:ea typeface="Times New Roman" panose="02020603050405020304" pitchFamily="18" charset="0"/>
                <a:cs typeface="Segoe UI" panose="020B0502040204020203" pitchFamily="34" charset="0"/>
              </a:rPr>
              <a:t>7 </a:t>
            </a:r>
            <a:r>
              <a:rPr lang="en-US" sz="4000" b="1" dirty="0">
                <a:solidFill>
                  <a:srgbClr val="FFFF00"/>
                </a:solidFill>
                <a:effectLst/>
                <a:latin typeface="+mj-lt"/>
                <a:ea typeface="Times New Roman" panose="02020603050405020304" pitchFamily="18" charset="0"/>
                <a:cs typeface="Segoe UI" panose="020B0502040204020203" pitchFamily="34" charset="0"/>
              </a:rPr>
              <a:t>Do not be deceived: God cannot be mocked. A man reaps what he sows. </a:t>
            </a:r>
            <a:r>
              <a:rPr lang="en-US" sz="4000" b="1" baseline="30000" dirty="0">
                <a:solidFill>
                  <a:srgbClr val="FFFF00"/>
                </a:solidFill>
                <a:effectLst/>
                <a:latin typeface="+mj-lt"/>
                <a:ea typeface="Times New Roman" panose="02020603050405020304" pitchFamily="18" charset="0"/>
                <a:cs typeface="Segoe UI" panose="020B0502040204020203" pitchFamily="34" charset="0"/>
              </a:rPr>
              <a:t>8 </a:t>
            </a:r>
            <a:r>
              <a:rPr lang="en-US" sz="4000" b="1" dirty="0">
                <a:solidFill>
                  <a:srgbClr val="FFFF00"/>
                </a:solidFill>
                <a:effectLst/>
                <a:latin typeface="+mj-lt"/>
                <a:ea typeface="Times New Roman" panose="02020603050405020304" pitchFamily="18" charset="0"/>
                <a:cs typeface="Segoe UI" panose="020B0502040204020203" pitchFamily="34" charset="0"/>
              </a:rPr>
              <a:t>Whoever sows to please their flesh, from the flesh will reap destruction; whoever sows to please the Spirit, from the Spirit will reap eternal life. </a:t>
            </a:r>
            <a:r>
              <a:rPr lang="en-US" sz="4000" b="1" baseline="30000" dirty="0">
                <a:solidFill>
                  <a:srgbClr val="FFFF00"/>
                </a:solidFill>
                <a:effectLst/>
                <a:latin typeface="+mj-lt"/>
                <a:ea typeface="Times New Roman" panose="02020603050405020304" pitchFamily="18" charset="0"/>
                <a:cs typeface="Segoe UI" panose="020B0502040204020203" pitchFamily="34" charset="0"/>
              </a:rPr>
              <a:t>9 </a:t>
            </a:r>
            <a:r>
              <a:rPr lang="en-US" sz="4000" b="1" dirty="0">
                <a:solidFill>
                  <a:srgbClr val="FFFF00"/>
                </a:solidFill>
                <a:effectLst/>
                <a:latin typeface="+mj-lt"/>
                <a:ea typeface="Times New Roman" panose="02020603050405020304" pitchFamily="18" charset="0"/>
                <a:cs typeface="Segoe UI" panose="020B0502040204020203" pitchFamily="34" charset="0"/>
              </a:rPr>
              <a:t>Let us not become weary in doing good, for at the proper time we will reap a harvest if we do not give up. </a:t>
            </a:r>
            <a:r>
              <a:rPr lang="en-US" sz="4000" b="1" baseline="30000" dirty="0">
                <a:solidFill>
                  <a:srgbClr val="FFFF00"/>
                </a:solidFill>
                <a:effectLst/>
                <a:latin typeface="+mj-lt"/>
                <a:ea typeface="Times New Roman" panose="02020603050405020304" pitchFamily="18" charset="0"/>
                <a:cs typeface="Segoe UI" panose="020B0502040204020203" pitchFamily="34" charset="0"/>
              </a:rPr>
              <a:t>10 </a:t>
            </a:r>
            <a:r>
              <a:rPr lang="en-US" sz="4000" b="1" dirty="0">
                <a:solidFill>
                  <a:srgbClr val="FFFF00"/>
                </a:solidFill>
                <a:effectLst/>
                <a:latin typeface="+mj-lt"/>
                <a:ea typeface="Times New Roman" panose="02020603050405020304" pitchFamily="18" charset="0"/>
                <a:cs typeface="Segoe UI" panose="020B0502040204020203" pitchFamily="34" charset="0"/>
              </a:rPr>
              <a:t>Therefore, as we have opportunity, let us do good to all people, especially to those who belong to the family of believers.</a:t>
            </a:r>
            <a:endParaRPr lang="en-US" sz="4000" b="1" dirty="0">
              <a:solidFill>
                <a:srgbClr val="FFFF00"/>
              </a:solidFill>
              <a:effectLst/>
              <a:latin typeface="+mj-lt"/>
              <a:ea typeface="Calibri" panose="020F0502020204030204" pitchFamily="34" charset="0"/>
              <a:cs typeface="Times New Roman" panose="02020603050405020304" pitchFamily="18" charset="0"/>
            </a:endParaRPr>
          </a:p>
          <a:p>
            <a:pPr algn="l">
              <a:spcBef>
                <a:spcPts val="0"/>
              </a:spcBef>
            </a:pPr>
            <a:r>
              <a:rPr lang="en-US" b="1" i="1" dirty="0">
                <a:solidFill>
                  <a:schemeClr val="bg1"/>
                </a:solidFill>
                <a:effectLst/>
                <a:latin typeface="+mj-lt"/>
                <a:ea typeface="Times New Roman" panose="02020603050405020304" pitchFamily="18" charset="0"/>
                <a:cs typeface="Segoe UI" panose="020B0502040204020203" pitchFamily="34" charset="0"/>
              </a:rPr>
              <a:t>.</a:t>
            </a:r>
          </a:p>
        </p:txBody>
      </p:sp>
    </p:spTree>
    <p:extLst>
      <p:ext uri="{BB962C8B-B14F-4D97-AF65-F5344CB8AC3E}">
        <p14:creationId xmlns:p14="http://schemas.microsoft.com/office/powerpoint/2010/main" val="28990793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152400"/>
            <a:ext cx="11430000" cy="6400800"/>
          </a:xfrm>
          <a:noFill/>
        </p:spPr>
        <p:txBody>
          <a:bodyPr>
            <a:normAutofit/>
          </a:bodyPr>
          <a:lstStyle/>
          <a:p>
            <a:pPr algn="l">
              <a:spcBef>
                <a:spcPts val="0"/>
              </a:spcBef>
            </a:pPr>
            <a:r>
              <a:rPr lang="en-US" sz="4000" b="1" u="sng" dirty="0">
                <a:solidFill>
                  <a:srgbClr val="FFFF00"/>
                </a:solidFill>
              </a:rPr>
              <a:t>Scripture Reading: Galatians 6:14-15</a:t>
            </a:r>
            <a:r>
              <a:rPr lang="en-US" sz="4000" b="1" dirty="0">
                <a:solidFill>
                  <a:srgbClr val="FFFF00"/>
                </a:solidFill>
              </a:rPr>
              <a:t>		pg. 4</a:t>
            </a:r>
          </a:p>
          <a:p>
            <a:pPr algn="l">
              <a:spcBef>
                <a:spcPts val="0"/>
              </a:spcBef>
            </a:pPr>
            <a:endParaRPr lang="en-US" sz="4000" b="1" u="sng" dirty="0">
              <a:solidFill>
                <a:srgbClr val="FFFF00"/>
              </a:solidFill>
            </a:endParaRPr>
          </a:p>
          <a:p>
            <a:pPr algn="l">
              <a:spcBef>
                <a:spcPts val="0"/>
              </a:spcBef>
            </a:pPr>
            <a:r>
              <a:rPr lang="en-US" sz="4000" b="1" baseline="30000" dirty="0">
                <a:solidFill>
                  <a:srgbClr val="FFFF00"/>
                </a:solidFill>
                <a:effectLst/>
                <a:ea typeface="Times New Roman" panose="02020603050405020304" pitchFamily="18" charset="0"/>
                <a:cs typeface="Segoe UI" panose="020B0502040204020203" pitchFamily="34" charset="0"/>
              </a:rPr>
              <a:t>14 </a:t>
            </a:r>
            <a:r>
              <a:rPr lang="en-US" sz="4000" b="1" dirty="0">
                <a:solidFill>
                  <a:srgbClr val="FFFF00"/>
                </a:solidFill>
                <a:effectLst/>
                <a:ea typeface="Times New Roman" panose="02020603050405020304" pitchFamily="18" charset="0"/>
                <a:cs typeface="Segoe UI" panose="020B0502040204020203" pitchFamily="34" charset="0"/>
              </a:rPr>
              <a:t>May I never boast except in the cross of our Lord Jesus Christ, through which the world has been crucified to me, and I to the world. </a:t>
            </a:r>
            <a:r>
              <a:rPr lang="en-US" sz="4000" b="1" baseline="30000" dirty="0">
                <a:solidFill>
                  <a:srgbClr val="FFFF00"/>
                </a:solidFill>
                <a:effectLst/>
                <a:ea typeface="Times New Roman" panose="02020603050405020304" pitchFamily="18" charset="0"/>
                <a:cs typeface="Segoe UI" panose="020B0502040204020203" pitchFamily="34" charset="0"/>
              </a:rPr>
              <a:t>15 </a:t>
            </a:r>
            <a:r>
              <a:rPr lang="en-US" sz="4000" b="1" dirty="0">
                <a:solidFill>
                  <a:srgbClr val="FFFF00"/>
                </a:solidFill>
                <a:effectLst/>
                <a:ea typeface="Times New Roman" panose="02020603050405020304" pitchFamily="18" charset="0"/>
                <a:cs typeface="Segoe UI" panose="020B0502040204020203" pitchFamily="34" charset="0"/>
              </a:rPr>
              <a:t>Neither circumcision nor uncircumcision means anything; what counts is the new creation</a:t>
            </a:r>
            <a:r>
              <a:rPr lang="en-US" sz="4000" b="1" i="1" dirty="0">
                <a:solidFill>
                  <a:srgbClr val="FFFF00"/>
                </a:solidFill>
                <a:effectLst/>
                <a:ea typeface="Times New Roman" panose="02020603050405020304" pitchFamily="18" charset="0"/>
                <a:cs typeface="Segoe UI" panose="020B0502040204020203" pitchFamily="34" charset="0"/>
              </a:rPr>
              <a:t>.</a:t>
            </a:r>
          </a:p>
        </p:txBody>
      </p:sp>
    </p:spTree>
    <p:extLst>
      <p:ext uri="{BB962C8B-B14F-4D97-AF65-F5344CB8AC3E}">
        <p14:creationId xmlns:p14="http://schemas.microsoft.com/office/powerpoint/2010/main" val="22666840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1A15D8-70E0-B1DA-809F-C15639E0A9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257300"/>
            <a:ext cx="6178378" cy="4114800"/>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F266534E-7698-0395-0B04-6014860471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9850" y="1066800"/>
            <a:ext cx="5619750" cy="4495800"/>
          </a:xfrm>
          <a:prstGeom prst="rect">
            <a:avLst/>
          </a:prstGeom>
        </p:spPr>
      </p:pic>
    </p:spTree>
    <p:extLst>
      <p:ext uri="{BB962C8B-B14F-4D97-AF65-F5344CB8AC3E}">
        <p14:creationId xmlns:p14="http://schemas.microsoft.com/office/powerpoint/2010/main" val="16971910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3" name="Picture 2" descr="A person holding a yellow sign&#10;&#10;Description automatically generated with medium confidence">
            <a:extLst>
              <a:ext uri="{FF2B5EF4-FFF2-40B4-BE49-F238E27FC236}">
                <a16:creationId xmlns:a16="http://schemas.microsoft.com/office/drawing/2014/main" id="{FBA2E19E-D942-39BC-BEDE-59DC225BBA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955" y="380999"/>
            <a:ext cx="11614245" cy="6079331"/>
          </a:xfrm>
          <a:prstGeom prst="rect">
            <a:avLst/>
          </a:prstGeom>
        </p:spPr>
      </p:pic>
    </p:spTree>
    <p:extLst>
      <p:ext uri="{BB962C8B-B14F-4D97-AF65-F5344CB8AC3E}">
        <p14:creationId xmlns:p14="http://schemas.microsoft.com/office/powerpoint/2010/main" val="13078099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3" name="Picture 2" descr="Diagram&#10;&#10;Description automatically generated with low confidence">
            <a:extLst>
              <a:ext uri="{FF2B5EF4-FFF2-40B4-BE49-F238E27FC236}">
                <a16:creationId xmlns:a16="http://schemas.microsoft.com/office/drawing/2014/main" id="{164F92EB-C45B-8CAB-8649-B5956FC0F7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399" y="132705"/>
            <a:ext cx="10332241" cy="6572895"/>
          </a:xfrm>
          <a:prstGeom prst="rect">
            <a:avLst/>
          </a:prstGeom>
        </p:spPr>
      </p:pic>
    </p:spTree>
    <p:extLst>
      <p:ext uri="{BB962C8B-B14F-4D97-AF65-F5344CB8AC3E}">
        <p14:creationId xmlns:p14="http://schemas.microsoft.com/office/powerpoint/2010/main" val="13281524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3" name="Picture 2" descr="A picture containing grass, tree, outdoor, plant&#10;&#10;Description automatically generated">
            <a:extLst>
              <a:ext uri="{FF2B5EF4-FFF2-40B4-BE49-F238E27FC236}">
                <a16:creationId xmlns:a16="http://schemas.microsoft.com/office/drawing/2014/main" id="{0011DA68-A7E4-2BAE-3F98-3A26EDB1A4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38728"/>
            <a:ext cx="9731102" cy="6466872"/>
          </a:xfrm>
          <a:prstGeom prst="rect">
            <a:avLst/>
          </a:prstGeom>
        </p:spPr>
      </p:pic>
    </p:spTree>
    <p:extLst>
      <p:ext uri="{BB962C8B-B14F-4D97-AF65-F5344CB8AC3E}">
        <p14:creationId xmlns:p14="http://schemas.microsoft.com/office/powerpoint/2010/main" val="4249584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28700" y="1447800"/>
            <a:ext cx="10134600" cy="1295400"/>
          </a:xfrm>
          <a:solidFill>
            <a:schemeClr val="tx2">
              <a:lumMod val="60000"/>
              <a:lumOff val="40000"/>
            </a:schemeClr>
          </a:solidFill>
        </p:spPr>
        <p:txBody>
          <a:bodyPr>
            <a:normAutofit/>
          </a:bodyPr>
          <a:lstStyle/>
          <a:p>
            <a:pPr>
              <a:spcBef>
                <a:spcPts val="0"/>
              </a:spcBef>
            </a:pPr>
            <a:r>
              <a:rPr lang="en-US" sz="6600" b="1" dirty="0">
                <a:solidFill>
                  <a:schemeClr val="bg1"/>
                </a:solidFill>
              </a:rPr>
              <a:t>Responsive Call to Worship</a:t>
            </a:r>
          </a:p>
        </p:txBody>
      </p:sp>
    </p:spTree>
    <p:extLst>
      <p:ext uri="{BB962C8B-B14F-4D97-AF65-F5344CB8AC3E}">
        <p14:creationId xmlns:p14="http://schemas.microsoft.com/office/powerpoint/2010/main" val="26101848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3" name="Picture 2" descr="A picture containing map&#10;&#10;Description automatically generated">
            <a:extLst>
              <a:ext uri="{FF2B5EF4-FFF2-40B4-BE49-F238E27FC236}">
                <a16:creationId xmlns:a16="http://schemas.microsoft.com/office/drawing/2014/main" id="{F8F43D23-0C51-97C9-999C-5E59B5A1C8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400" y="266700"/>
            <a:ext cx="9347200" cy="6324600"/>
          </a:xfrm>
          <a:prstGeom prst="rect">
            <a:avLst/>
          </a:prstGeom>
        </p:spPr>
      </p:pic>
    </p:spTree>
    <p:extLst>
      <p:ext uri="{BB962C8B-B14F-4D97-AF65-F5344CB8AC3E}">
        <p14:creationId xmlns:p14="http://schemas.microsoft.com/office/powerpoint/2010/main" val="19852500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3" name="Picture 2" descr="A group of people wearing masks&#10;&#10;Description automatically generated with low confidence">
            <a:extLst>
              <a:ext uri="{FF2B5EF4-FFF2-40B4-BE49-F238E27FC236}">
                <a16:creationId xmlns:a16="http://schemas.microsoft.com/office/drawing/2014/main" id="{BB387D02-819F-08D7-DF44-A218EA2FAA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95250"/>
            <a:ext cx="10576560" cy="6610350"/>
          </a:xfrm>
          <a:prstGeom prst="rect">
            <a:avLst/>
          </a:prstGeom>
        </p:spPr>
      </p:pic>
    </p:spTree>
    <p:extLst>
      <p:ext uri="{BB962C8B-B14F-4D97-AF65-F5344CB8AC3E}">
        <p14:creationId xmlns:p14="http://schemas.microsoft.com/office/powerpoint/2010/main" val="28042596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3774B297-3596-2B25-038F-5C1FF755B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135693"/>
            <a:ext cx="5562600" cy="6678094"/>
          </a:xfrm>
          <a:prstGeom prst="rect">
            <a:avLst/>
          </a:prstGeom>
        </p:spPr>
      </p:pic>
    </p:spTree>
    <p:extLst>
      <p:ext uri="{BB962C8B-B14F-4D97-AF65-F5344CB8AC3E}">
        <p14:creationId xmlns:p14="http://schemas.microsoft.com/office/powerpoint/2010/main" val="34022475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3" name="Picture 2" descr="A picture containing map&#10;&#10;Description automatically generated">
            <a:extLst>
              <a:ext uri="{FF2B5EF4-FFF2-40B4-BE49-F238E27FC236}">
                <a16:creationId xmlns:a16="http://schemas.microsoft.com/office/drawing/2014/main" id="{F8F43D23-0C51-97C9-999C-5E59B5A1C8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400" y="266700"/>
            <a:ext cx="9347200" cy="6324600"/>
          </a:xfrm>
          <a:prstGeom prst="rect">
            <a:avLst/>
          </a:prstGeom>
        </p:spPr>
      </p:pic>
    </p:spTree>
    <p:extLst>
      <p:ext uri="{BB962C8B-B14F-4D97-AF65-F5344CB8AC3E}">
        <p14:creationId xmlns:p14="http://schemas.microsoft.com/office/powerpoint/2010/main" val="24581916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3" name="Picture 2" descr="A picture containing text, tree, grass, outdoor&#10;&#10;Description automatically generated">
            <a:extLst>
              <a:ext uri="{FF2B5EF4-FFF2-40B4-BE49-F238E27FC236}">
                <a16:creationId xmlns:a16="http://schemas.microsoft.com/office/drawing/2014/main" id="{8B3D4964-E5CA-7EAD-95AA-EE0D3178BB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76200"/>
            <a:ext cx="9944100" cy="6629400"/>
          </a:xfrm>
          <a:prstGeom prst="rect">
            <a:avLst/>
          </a:prstGeom>
        </p:spPr>
      </p:pic>
    </p:spTree>
    <p:extLst>
      <p:ext uri="{BB962C8B-B14F-4D97-AF65-F5344CB8AC3E}">
        <p14:creationId xmlns:p14="http://schemas.microsoft.com/office/powerpoint/2010/main" val="38710479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152400"/>
            <a:ext cx="11430000" cy="6477000"/>
          </a:xfrm>
          <a:noFill/>
        </p:spPr>
        <p:txBody>
          <a:bodyPr>
            <a:normAutofit/>
          </a:bodyPr>
          <a:lstStyle/>
          <a:p>
            <a:pPr algn="l">
              <a:spcBef>
                <a:spcPts val="0"/>
              </a:spcBef>
            </a:pPr>
            <a:endParaRPr lang="en-US" sz="2400" b="1" u="sng" dirty="0">
              <a:solidFill>
                <a:srgbClr val="FFFF00"/>
              </a:solidFill>
            </a:endParaRPr>
          </a:p>
          <a:p>
            <a:pPr algn="l">
              <a:spcBef>
                <a:spcPts val="0"/>
              </a:spcBef>
            </a:pPr>
            <a:r>
              <a:rPr lang="en-US" sz="4400" b="1" u="sng" dirty="0">
                <a:solidFill>
                  <a:schemeClr val="bg1"/>
                </a:solidFill>
              </a:rPr>
              <a:t>Scripture Reading: Galatians 6</a:t>
            </a:r>
            <a:endParaRPr lang="en-US" sz="3600" b="1" u="sng" dirty="0">
              <a:solidFill>
                <a:schemeClr val="bg1"/>
              </a:solidFill>
            </a:endParaRPr>
          </a:p>
          <a:p>
            <a:pPr algn="l">
              <a:spcBef>
                <a:spcPts val="0"/>
              </a:spcBef>
            </a:pPr>
            <a:endParaRPr lang="en-US" sz="1800" b="1" u="sng" dirty="0">
              <a:solidFill>
                <a:schemeClr val="bg1"/>
              </a:solidFill>
            </a:endParaRPr>
          </a:p>
          <a:p>
            <a:pPr algn="l">
              <a:spcBef>
                <a:spcPts val="0"/>
              </a:spcBef>
            </a:pPr>
            <a:r>
              <a:rPr lang="en-US" sz="4000" b="1" baseline="30000" dirty="0">
                <a:solidFill>
                  <a:schemeClr val="bg1"/>
                </a:solidFill>
                <a:effectLst/>
                <a:latin typeface="Arial Narrow" panose="020B0606020202030204" pitchFamily="34" charset="0"/>
                <a:ea typeface="Times New Roman" panose="02020603050405020304" pitchFamily="18" charset="0"/>
                <a:cs typeface="Segoe UI" panose="020B0502040204020203" pitchFamily="34" charset="0"/>
              </a:rPr>
              <a:t>14 </a:t>
            </a:r>
            <a:r>
              <a:rPr lang="en-US" sz="4000" b="1" dirty="0">
                <a:solidFill>
                  <a:schemeClr val="bg1"/>
                </a:solidFill>
                <a:effectLst/>
                <a:latin typeface="Arial Narrow" panose="020B0606020202030204" pitchFamily="34" charset="0"/>
                <a:ea typeface="Times New Roman" panose="02020603050405020304" pitchFamily="18" charset="0"/>
                <a:cs typeface="Segoe UI" panose="020B0502040204020203" pitchFamily="34" charset="0"/>
              </a:rPr>
              <a:t>May I never boast except in the cross of our Lord Jesus Christ, through which the world has been crucified to me, and I to the world. </a:t>
            </a:r>
            <a:r>
              <a:rPr lang="en-US" sz="4000" b="1" baseline="30000" dirty="0">
                <a:solidFill>
                  <a:schemeClr val="bg1"/>
                </a:solidFill>
                <a:effectLst/>
                <a:latin typeface="Arial Narrow" panose="020B0606020202030204" pitchFamily="34" charset="0"/>
                <a:ea typeface="Times New Roman" panose="02020603050405020304" pitchFamily="18" charset="0"/>
                <a:cs typeface="Segoe UI" panose="020B0502040204020203" pitchFamily="34" charset="0"/>
              </a:rPr>
              <a:t>15 </a:t>
            </a:r>
            <a:r>
              <a:rPr lang="en-US" sz="4000" b="1" dirty="0">
                <a:solidFill>
                  <a:schemeClr val="bg1"/>
                </a:solidFill>
                <a:effectLst/>
                <a:latin typeface="Arial Narrow" panose="020B0606020202030204" pitchFamily="34" charset="0"/>
                <a:ea typeface="Times New Roman" panose="02020603050405020304" pitchFamily="18" charset="0"/>
                <a:cs typeface="Segoe UI" panose="020B0502040204020203" pitchFamily="34" charset="0"/>
              </a:rPr>
              <a:t>Neither circumcision nor uncircumcision means anything; </a:t>
            </a:r>
          </a:p>
          <a:p>
            <a:pPr algn="l">
              <a:spcBef>
                <a:spcPts val="0"/>
              </a:spcBef>
            </a:pPr>
            <a:r>
              <a:rPr lang="en-US" sz="4000" b="1" dirty="0">
                <a:solidFill>
                  <a:schemeClr val="bg1"/>
                </a:solidFill>
                <a:effectLst/>
                <a:latin typeface="Arial Narrow" panose="020B0606020202030204" pitchFamily="34" charset="0"/>
                <a:ea typeface="Times New Roman" panose="02020603050405020304" pitchFamily="18" charset="0"/>
                <a:cs typeface="Segoe UI" panose="020B0502040204020203" pitchFamily="34" charset="0"/>
              </a:rPr>
              <a:t>what counts is the new creation. </a:t>
            </a:r>
            <a:endParaRPr lang="en-US" sz="4000" b="1" dirty="0">
              <a:solidFill>
                <a:schemeClr val="bg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72759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676400"/>
            <a:ext cx="11125200" cy="2667000"/>
          </a:xfrm>
          <a:solidFill>
            <a:schemeClr val="tx2">
              <a:lumMod val="75000"/>
            </a:schemeClr>
          </a:solidFill>
        </p:spPr>
        <p:txBody>
          <a:bodyPr>
            <a:normAutofit/>
          </a:bodyPr>
          <a:lstStyle/>
          <a:p>
            <a:pPr>
              <a:spcBef>
                <a:spcPts val="0"/>
              </a:spcBef>
            </a:pPr>
            <a:r>
              <a:rPr lang="en-US" sz="5400" b="1" dirty="0">
                <a:solidFill>
                  <a:schemeClr val="bg1"/>
                </a:solidFill>
              </a:rPr>
              <a:t>Message: </a:t>
            </a:r>
          </a:p>
          <a:p>
            <a:pPr>
              <a:spcBef>
                <a:spcPts val="0"/>
              </a:spcBef>
            </a:pPr>
            <a:r>
              <a:rPr lang="en-US" sz="5400" b="1" dirty="0">
                <a:solidFill>
                  <a:schemeClr val="bg1"/>
                </a:solidFill>
              </a:rPr>
              <a:t>“Helping and Empowering Each Other in all Humility  ”</a:t>
            </a:r>
          </a:p>
          <a:p>
            <a:pPr>
              <a:spcBef>
                <a:spcPts val="0"/>
              </a:spcBef>
            </a:pPr>
            <a:endParaRPr lang="en-US" sz="5400" b="1" dirty="0">
              <a:solidFill>
                <a:schemeClr val="bg1"/>
              </a:solidFill>
            </a:endParaRPr>
          </a:p>
        </p:txBody>
      </p:sp>
    </p:spTree>
    <p:extLst>
      <p:ext uri="{BB962C8B-B14F-4D97-AF65-F5344CB8AC3E}">
        <p14:creationId xmlns:p14="http://schemas.microsoft.com/office/powerpoint/2010/main" val="34997961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60494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81200" y="3657600"/>
            <a:ext cx="7924800" cy="970808"/>
          </a:xfrm>
          <a:solidFill>
            <a:srgbClr val="002060"/>
          </a:solidFill>
        </p:spPr>
        <p:txBody>
          <a:bodyPr vert="horz" lIns="91440" tIns="45720" rIns="91440" bIns="45720" rtlCol="0" anchor="t">
            <a:normAutofit/>
          </a:bodyPr>
          <a:lstStyle/>
          <a:p>
            <a:pPr>
              <a:spcBef>
                <a:spcPts val="0"/>
              </a:spcBef>
            </a:pPr>
            <a:r>
              <a:rPr lang="en-US" sz="4800" b="1" u="sng" dirty="0">
                <a:solidFill>
                  <a:schemeClr val="bg1"/>
                </a:solidFill>
              </a:rPr>
              <a:t>PRAYER OF RESPONSE</a:t>
            </a:r>
          </a:p>
        </p:txBody>
      </p:sp>
    </p:spTree>
    <p:extLst>
      <p:ext uri="{BB962C8B-B14F-4D97-AF65-F5344CB8AC3E}">
        <p14:creationId xmlns:p14="http://schemas.microsoft.com/office/powerpoint/2010/main" val="3716816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80BC545-8A5D-1CF8-632C-936E6F3D05F0}"/>
              </a:ext>
            </a:extLst>
          </p:cNvPr>
          <p:cNvSpPr>
            <a:spLocks noGrp="1"/>
          </p:cNvSpPr>
          <p:nvPr>
            <p:ph type="subTitle" idx="1"/>
          </p:nvPr>
        </p:nvSpPr>
        <p:spPr>
          <a:xfrm>
            <a:off x="990600" y="1066800"/>
            <a:ext cx="10134600" cy="2590800"/>
          </a:xfrm>
          <a:solidFill>
            <a:srgbClr val="002060"/>
          </a:solidFill>
        </p:spPr>
        <p:txBody>
          <a:bodyPr vert="horz" lIns="91440" tIns="45720" rIns="91440" bIns="45720" rtlCol="0" anchor="t">
            <a:normAutofit/>
          </a:bodyPr>
          <a:lstStyle/>
          <a:p>
            <a:pPr>
              <a:spcBef>
                <a:spcPts val="0"/>
              </a:spcBef>
            </a:pPr>
            <a:r>
              <a:rPr lang="en-US" sz="4800" b="1" i="1" u="sng" dirty="0">
                <a:solidFill>
                  <a:schemeClr val="bg1"/>
                </a:solidFill>
              </a:rPr>
              <a:t>Hymn of Response</a:t>
            </a:r>
          </a:p>
          <a:p>
            <a:pPr>
              <a:spcBef>
                <a:spcPts val="0"/>
              </a:spcBef>
            </a:pPr>
            <a:r>
              <a:rPr lang="en-US" sz="4800" b="1" i="1" dirty="0">
                <a:solidFill>
                  <a:schemeClr val="bg1"/>
                </a:solidFill>
              </a:rPr>
              <a:t>[Red] # 904 vv. 1,3,4 </a:t>
            </a:r>
          </a:p>
          <a:p>
            <a:pPr>
              <a:spcBef>
                <a:spcPts val="0"/>
              </a:spcBef>
            </a:pPr>
            <a:r>
              <a:rPr lang="en-US" sz="4800" b="1" i="1" dirty="0">
                <a:solidFill>
                  <a:schemeClr val="bg1"/>
                </a:solidFill>
              </a:rPr>
              <a:t>Lord, Make Us Servants</a:t>
            </a:r>
          </a:p>
        </p:txBody>
      </p:sp>
    </p:spTree>
    <p:extLst>
      <p:ext uri="{BB962C8B-B14F-4D97-AF65-F5344CB8AC3E}">
        <p14:creationId xmlns:p14="http://schemas.microsoft.com/office/powerpoint/2010/main" val="818833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0"/>
            <a:ext cx="11655552" cy="6858000"/>
          </a:xfrm>
          <a:noFill/>
        </p:spPr>
        <p:txBody>
          <a:bodyPr>
            <a:normAutofit/>
          </a:bodyPr>
          <a:lstStyle/>
          <a:p>
            <a:endParaRPr lang="en-US" sz="2000" b="1" i="1" u="sng" dirty="0">
              <a:solidFill>
                <a:schemeClr val="bg1"/>
              </a:solidFill>
              <a:latin typeface="Indy Serif"/>
            </a:endParaRPr>
          </a:p>
          <a:p>
            <a:pPr algn="l"/>
            <a:r>
              <a:rPr lang="en-US" sz="3600" b="1" i="1" u="sng" dirty="0">
                <a:solidFill>
                  <a:schemeClr val="bg1"/>
                </a:solidFill>
                <a:latin typeface="+mj-lt"/>
              </a:rPr>
              <a:t>RESPONSIVE CALL TO WORSHIP (1)</a:t>
            </a:r>
          </a:p>
          <a:p>
            <a:pPr marL="914400" marR="0" algn="l">
              <a:lnSpc>
                <a:spcPct val="107000"/>
              </a:lnSpc>
              <a:spcBef>
                <a:spcPts val="0"/>
              </a:spcBef>
              <a:spcAft>
                <a:spcPts val="0"/>
              </a:spcAft>
            </a:pPr>
            <a:r>
              <a:rPr lang="en-US" sz="4000" dirty="0">
                <a:solidFill>
                  <a:schemeClr val="bg1"/>
                </a:solidFill>
                <a:effectLst/>
                <a:latin typeface="+mj-lt"/>
                <a:ea typeface="Calibri" panose="020F0502020204030204" pitchFamily="34" charset="0"/>
                <a:cs typeface="Arial" panose="020B0604020202020204" pitchFamily="34" charset="0"/>
              </a:rPr>
              <a:t>L: Come, bless the Lord, in whom we find </a:t>
            </a:r>
          </a:p>
          <a:p>
            <a:pPr marL="914400" marR="0" algn="l">
              <a:lnSpc>
                <a:spcPct val="107000"/>
              </a:lnSpc>
              <a:spcBef>
                <a:spcPts val="0"/>
              </a:spcBef>
              <a:spcAft>
                <a:spcPts val="0"/>
              </a:spcAft>
            </a:pPr>
            <a:r>
              <a:rPr lang="en-US" sz="4000" dirty="0">
                <a:solidFill>
                  <a:schemeClr val="bg1"/>
                </a:solidFill>
                <a:latin typeface="+mj-lt"/>
                <a:ea typeface="Calibri" panose="020F0502020204030204" pitchFamily="34" charset="0"/>
                <a:cs typeface="Arial" panose="020B0604020202020204" pitchFamily="34" charset="0"/>
              </a:rPr>
              <a:t>      </a:t>
            </a:r>
            <a:r>
              <a:rPr lang="en-US" sz="4000" dirty="0">
                <a:solidFill>
                  <a:schemeClr val="bg1"/>
                </a:solidFill>
                <a:effectLst/>
                <a:latin typeface="+mj-lt"/>
                <a:ea typeface="Calibri" panose="020F0502020204030204" pitchFamily="34" charset="0"/>
                <a:cs typeface="Arial" panose="020B0604020202020204" pitchFamily="34" charset="0"/>
              </a:rPr>
              <a:t>our refuge and safety.</a:t>
            </a:r>
            <a:endParaRPr lang="en-US" sz="4000" dirty="0">
              <a:solidFill>
                <a:schemeClr val="bg1"/>
              </a:solidFill>
              <a:effectLst/>
              <a:latin typeface="+mj-lt"/>
              <a:ea typeface="Calibri" panose="020F0502020204030204" pitchFamily="34" charset="0"/>
              <a:cs typeface="Times New Roman" panose="02020603050405020304" pitchFamily="18" charset="0"/>
            </a:endParaRPr>
          </a:p>
          <a:p>
            <a:pPr marL="914400" marR="0" algn="l">
              <a:lnSpc>
                <a:spcPct val="107000"/>
              </a:lnSpc>
              <a:spcBef>
                <a:spcPts val="0"/>
              </a:spcBef>
              <a:spcAft>
                <a:spcPts val="0"/>
              </a:spcAft>
            </a:pPr>
            <a:r>
              <a:rPr lang="en-US" sz="4000" b="1" dirty="0">
                <a:solidFill>
                  <a:srgbClr val="FFFF00"/>
                </a:solidFill>
                <a:effectLst/>
                <a:latin typeface="+mj-lt"/>
                <a:ea typeface="Calibri" panose="020F0502020204030204" pitchFamily="34" charset="0"/>
                <a:cs typeface="Arial" panose="020B0604020202020204" pitchFamily="34" charset="0"/>
              </a:rPr>
              <a:t>P: You are our God; all the good things </a:t>
            </a:r>
          </a:p>
          <a:p>
            <a:pPr marL="914400" marR="0" algn="l">
              <a:lnSpc>
                <a:spcPct val="107000"/>
              </a:lnSpc>
              <a:spcBef>
                <a:spcPts val="0"/>
              </a:spcBef>
              <a:spcAft>
                <a:spcPts val="0"/>
              </a:spcAft>
            </a:pPr>
            <a:r>
              <a:rPr lang="en-US" sz="4000" b="1" dirty="0">
                <a:solidFill>
                  <a:srgbClr val="FFFF00"/>
                </a:solidFill>
                <a:latin typeface="+mj-lt"/>
                <a:ea typeface="Calibri" panose="020F0502020204030204" pitchFamily="34" charset="0"/>
                <a:cs typeface="Arial" panose="020B0604020202020204" pitchFamily="34" charset="0"/>
              </a:rPr>
              <a:t>        </a:t>
            </a:r>
            <a:r>
              <a:rPr lang="en-US" sz="4000" b="1" dirty="0">
                <a:solidFill>
                  <a:srgbClr val="FFFF00"/>
                </a:solidFill>
                <a:effectLst/>
                <a:latin typeface="+mj-lt"/>
                <a:ea typeface="Calibri" panose="020F0502020204030204" pitchFamily="34" charset="0"/>
                <a:cs typeface="Arial" panose="020B0604020202020204" pitchFamily="34" charset="0"/>
              </a:rPr>
              <a:t>come from You alone.</a:t>
            </a:r>
            <a:endParaRPr lang="en-US" sz="4000" dirty="0">
              <a:solidFill>
                <a:srgbClr val="FFFF00"/>
              </a:solidFill>
              <a:effectLst/>
              <a:latin typeface="+mj-lt"/>
              <a:ea typeface="Calibri" panose="020F0502020204030204" pitchFamily="34" charset="0"/>
              <a:cs typeface="Times New Roman" panose="02020603050405020304" pitchFamily="18" charset="0"/>
            </a:endParaRPr>
          </a:p>
          <a:p>
            <a:pPr marL="914400" marR="0" algn="l">
              <a:lnSpc>
                <a:spcPct val="107000"/>
              </a:lnSpc>
              <a:spcBef>
                <a:spcPts val="0"/>
              </a:spcBef>
              <a:spcAft>
                <a:spcPts val="0"/>
              </a:spcAft>
            </a:pPr>
            <a:r>
              <a:rPr lang="en-US" sz="4000" dirty="0">
                <a:solidFill>
                  <a:schemeClr val="bg1"/>
                </a:solidFill>
                <a:effectLst/>
                <a:latin typeface="+mj-lt"/>
                <a:ea typeface="Calibri" panose="020F0502020204030204" pitchFamily="34" charset="0"/>
                <a:cs typeface="Arial" panose="020B0604020202020204" pitchFamily="34" charset="0"/>
              </a:rPr>
              <a:t>L: Come, bless the Lord, who gives us a rich</a:t>
            </a:r>
          </a:p>
          <a:p>
            <a:pPr marL="914400" marR="0" algn="l">
              <a:lnSpc>
                <a:spcPct val="107000"/>
              </a:lnSpc>
              <a:spcBef>
                <a:spcPts val="0"/>
              </a:spcBef>
              <a:spcAft>
                <a:spcPts val="0"/>
              </a:spcAft>
            </a:pPr>
            <a:r>
              <a:rPr lang="en-US" sz="4000" dirty="0">
                <a:solidFill>
                  <a:schemeClr val="bg1"/>
                </a:solidFill>
                <a:latin typeface="+mj-lt"/>
                <a:ea typeface="Calibri" panose="020F0502020204030204" pitchFamily="34" charset="0"/>
                <a:cs typeface="Arial" panose="020B0604020202020204" pitchFamily="34" charset="0"/>
              </a:rPr>
              <a:t>  </a:t>
            </a:r>
            <a:r>
              <a:rPr lang="en-US" sz="4000" dirty="0">
                <a:solidFill>
                  <a:schemeClr val="bg1"/>
                </a:solidFill>
                <a:effectLst/>
                <a:latin typeface="+mj-lt"/>
                <a:ea typeface="Calibri" panose="020F0502020204030204" pitchFamily="34" charset="0"/>
                <a:cs typeface="Arial" panose="020B0604020202020204" pitchFamily="34" charset="0"/>
              </a:rPr>
              <a:t>   inheritance, and surrounds us with abundance.</a:t>
            </a:r>
            <a:endParaRPr lang="en-US" sz="4000" dirty="0">
              <a:solidFill>
                <a:schemeClr val="bg1"/>
              </a:solidFill>
              <a:effectLst/>
              <a:latin typeface="+mj-lt"/>
              <a:ea typeface="Calibri" panose="020F0502020204030204" pitchFamily="34" charset="0"/>
              <a:cs typeface="Times New Roman" panose="02020603050405020304" pitchFamily="18" charset="0"/>
            </a:endParaRPr>
          </a:p>
          <a:p>
            <a:pPr algn="l"/>
            <a:r>
              <a:rPr lang="en-US" sz="4000" b="1" dirty="0">
                <a:solidFill>
                  <a:schemeClr val="bg1"/>
                </a:solidFill>
                <a:effectLst/>
                <a:latin typeface="+mj-lt"/>
                <a:ea typeface="Calibri" panose="020F0502020204030204" pitchFamily="34" charset="0"/>
                <a:cs typeface="Arial" panose="020B0604020202020204" pitchFamily="34" charset="0"/>
              </a:rPr>
              <a:t>	</a:t>
            </a:r>
            <a:r>
              <a:rPr lang="en-US" sz="4000" b="1" dirty="0">
                <a:solidFill>
                  <a:srgbClr val="FFFF00"/>
                </a:solidFill>
                <a:effectLst/>
                <a:latin typeface="+mj-lt"/>
                <a:ea typeface="Calibri" panose="020F0502020204030204" pitchFamily="34" charset="0"/>
                <a:cs typeface="Arial" panose="020B0604020202020204" pitchFamily="34" charset="0"/>
              </a:rPr>
              <a:t>P:  You are our God; our lives are in your hands.</a:t>
            </a:r>
            <a:endParaRPr lang="en-US" sz="4000" b="1" dirty="0">
              <a:solidFill>
                <a:srgbClr val="FFFF00"/>
              </a:solidFill>
              <a:latin typeface="+mj-lt"/>
              <a:cs typeface="Arial" panose="020B0604020202020204" pitchFamily="34" charset="0"/>
            </a:endParaRPr>
          </a:p>
        </p:txBody>
      </p:sp>
    </p:spTree>
    <p:extLst>
      <p:ext uri="{BB962C8B-B14F-4D97-AF65-F5344CB8AC3E}">
        <p14:creationId xmlns:p14="http://schemas.microsoft.com/office/powerpoint/2010/main" val="26131832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8400" y="1752600"/>
            <a:ext cx="6858000" cy="1143000"/>
          </a:xfrm>
          <a:solidFill>
            <a:srgbClr val="002060"/>
          </a:solidFill>
        </p:spPr>
        <p:txBody>
          <a:bodyPr>
            <a:normAutofit/>
          </a:bodyPr>
          <a:lstStyle/>
          <a:p>
            <a:pPr>
              <a:spcBef>
                <a:spcPts val="0"/>
              </a:spcBef>
            </a:pPr>
            <a:r>
              <a:rPr lang="en-US" sz="6600" b="1" dirty="0">
                <a:solidFill>
                  <a:schemeClr val="bg1"/>
                </a:solidFill>
              </a:rPr>
              <a:t>Closing Blessing</a:t>
            </a:r>
          </a:p>
        </p:txBody>
      </p:sp>
    </p:spTree>
    <p:extLst>
      <p:ext uri="{BB962C8B-B14F-4D97-AF65-F5344CB8AC3E}">
        <p14:creationId xmlns:p14="http://schemas.microsoft.com/office/powerpoint/2010/main" val="20831064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67000" y="3048000"/>
            <a:ext cx="6858000" cy="1143000"/>
          </a:xfrm>
          <a:solidFill>
            <a:srgbClr val="002060"/>
          </a:solidFill>
        </p:spPr>
        <p:txBody>
          <a:bodyPr>
            <a:normAutofit/>
          </a:bodyPr>
          <a:lstStyle/>
          <a:p>
            <a:pPr>
              <a:spcBef>
                <a:spcPts val="0"/>
              </a:spcBef>
            </a:pPr>
            <a:r>
              <a:rPr lang="en-US" sz="6600" b="1" dirty="0">
                <a:solidFill>
                  <a:schemeClr val="bg1"/>
                </a:solidFill>
              </a:rPr>
              <a:t>Sung Blessing</a:t>
            </a:r>
          </a:p>
        </p:txBody>
      </p:sp>
    </p:spTree>
    <p:extLst>
      <p:ext uri="{BB962C8B-B14F-4D97-AF65-F5344CB8AC3E}">
        <p14:creationId xmlns:p14="http://schemas.microsoft.com/office/powerpoint/2010/main" val="19859140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58886" y="-152400"/>
            <a:ext cx="9144000" cy="6858000"/>
          </a:xfrm>
          <a:noFill/>
        </p:spPr>
        <p:txBody>
          <a:bodyPr>
            <a:normAutofit/>
          </a:bodyPr>
          <a:lstStyle/>
          <a:p>
            <a:endParaRPr lang="en-US" sz="2000" b="1" i="1" u="sng" dirty="0">
              <a:solidFill>
                <a:schemeClr val="bg1"/>
              </a:solidFill>
              <a:latin typeface="Indy Serif"/>
            </a:endParaRPr>
          </a:p>
          <a:p>
            <a:endParaRPr lang="en-US" sz="2000" b="1" i="1" u="sng" dirty="0">
              <a:solidFill>
                <a:schemeClr val="bg1"/>
              </a:solidFill>
              <a:latin typeface="Indy Serif"/>
            </a:endParaRPr>
          </a:p>
          <a:p>
            <a:endParaRPr lang="en-US" sz="2000" b="1" i="1" u="sng" dirty="0">
              <a:solidFill>
                <a:schemeClr val="bg1"/>
              </a:solidFill>
              <a:latin typeface="Indy Serif"/>
            </a:endParaRPr>
          </a:p>
          <a:p>
            <a:endParaRPr lang="en-US" sz="2000" b="1" i="1" u="sng" dirty="0">
              <a:solidFill>
                <a:schemeClr val="bg1"/>
              </a:solidFill>
              <a:latin typeface="Indy Serif"/>
            </a:endParaRPr>
          </a:p>
          <a:p>
            <a:endParaRPr lang="en-US" sz="2000" b="1" i="1" u="sng" dirty="0">
              <a:solidFill>
                <a:schemeClr val="bg1"/>
              </a:solidFill>
              <a:latin typeface="Indy Serif"/>
            </a:endParaRPr>
          </a:p>
          <a:p>
            <a:pPr algn="l"/>
            <a:r>
              <a:rPr lang="en-US" sz="4400" b="1" i="1" u="sng" dirty="0">
                <a:solidFill>
                  <a:srgbClr val="FFC000"/>
                </a:solidFill>
                <a:latin typeface="Indy Serif"/>
              </a:rPr>
              <a:t>The Irish Blessing</a:t>
            </a:r>
          </a:p>
          <a:p>
            <a:pPr algn="l"/>
            <a:endParaRPr lang="en-US" sz="1600" b="1" i="1" u="sng" dirty="0">
              <a:solidFill>
                <a:srgbClr val="FFC000"/>
              </a:solidFill>
              <a:latin typeface="Indy Serif"/>
            </a:endParaRPr>
          </a:p>
          <a:p>
            <a:pPr algn="l">
              <a:spcBef>
                <a:spcPts val="0"/>
              </a:spcBef>
            </a:pPr>
            <a:r>
              <a:rPr lang="en-US" sz="4000" b="1" dirty="0">
                <a:solidFill>
                  <a:srgbClr val="FFC000"/>
                </a:solidFill>
                <a:effectLst/>
                <a:latin typeface="+mj-lt"/>
                <a:ea typeface="Calibri" panose="020F0502020204030204" pitchFamily="34" charset="0"/>
                <a:cs typeface="Arial" panose="020B0604020202020204" pitchFamily="34" charset="0"/>
              </a:rPr>
              <a:t>May the road rise up to meet you,</a:t>
            </a:r>
          </a:p>
          <a:p>
            <a:pPr algn="l">
              <a:spcBef>
                <a:spcPts val="0"/>
              </a:spcBef>
            </a:pPr>
            <a:r>
              <a:rPr lang="en-US" sz="4000" b="1" dirty="0">
                <a:solidFill>
                  <a:srgbClr val="FFC000"/>
                </a:solidFill>
                <a:effectLst/>
                <a:latin typeface="+mj-lt"/>
                <a:ea typeface="Calibri" panose="020F0502020204030204" pitchFamily="34" charset="0"/>
                <a:cs typeface="Arial" panose="020B0604020202020204" pitchFamily="34" charset="0"/>
              </a:rPr>
              <a:t>May the wind be always at your back,</a:t>
            </a:r>
          </a:p>
          <a:p>
            <a:pPr algn="l">
              <a:spcBef>
                <a:spcPts val="0"/>
              </a:spcBef>
            </a:pPr>
            <a:r>
              <a:rPr lang="en-US" sz="4000" b="1" dirty="0">
                <a:solidFill>
                  <a:srgbClr val="FFC000"/>
                </a:solidFill>
                <a:effectLst/>
                <a:latin typeface="+mj-lt"/>
                <a:ea typeface="Calibri" panose="020F0502020204030204" pitchFamily="34" charset="0"/>
                <a:cs typeface="Arial" panose="020B0604020202020204" pitchFamily="34" charset="0"/>
              </a:rPr>
              <a:t>May the sun shine warm upon your face,</a:t>
            </a:r>
          </a:p>
          <a:p>
            <a:pPr algn="l">
              <a:spcBef>
                <a:spcPts val="0"/>
              </a:spcBef>
            </a:pPr>
            <a:r>
              <a:rPr lang="en-US" sz="4000" b="1" dirty="0">
                <a:solidFill>
                  <a:srgbClr val="FFC000"/>
                </a:solidFill>
                <a:effectLst/>
                <a:latin typeface="+mj-lt"/>
                <a:ea typeface="Calibri" panose="020F0502020204030204" pitchFamily="34" charset="0"/>
                <a:cs typeface="Arial" panose="020B0604020202020204" pitchFamily="34" charset="0"/>
              </a:rPr>
              <a:t>And the rains fall soft upon your fields.</a:t>
            </a:r>
          </a:p>
        </p:txBody>
      </p:sp>
      <p:pic>
        <p:nvPicPr>
          <p:cNvPr id="6" name="Picture 5" descr="A picture containing shape&#10;&#10;Description automatically generated">
            <a:extLst>
              <a:ext uri="{FF2B5EF4-FFF2-40B4-BE49-F238E27FC236}">
                <a16:creationId xmlns:a16="http://schemas.microsoft.com/office/drawing/2014/main" id="{DAE877F4-DA81-2E8B-62E0-8CC2DDDC58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828800"/>
            <a:ext cx="3352800" cy="3352800"/>
          </a:xfrm>
          <a:prstGeom prst="rect">
            <a:avLst/>
          </a:prstGeom>
        </p:spPr>
      </p:pic>
      <p:pic>
        <p:nvPicPr>
          <p:cNvPr id="8" name="Picture 7" descr="A picture containing text, tree, sky, outdoor&#10;&#10;Description automatically generated">
            <a:extLst>
              <a:ext uri="{FF2B5EF4-FFF2-40B4-BE49-F238E27FC236}">
                <a16:creationId xmlns:a16="http://schemas.microsoft.com/office/drawing/2014/main" id="{7BA81DCD-10ED-2AAD-D533-AF2C6E6E56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0"/>
            <a:ext cx="4125686" cy="2741753"/>
          </a:xfrm>
          <a:prstGeom prst="rect">
            <a:avLst/>
          </a:prstGeom>
        </p:spPr>
      </p:pic>
    </p:spTree>
    <p:extLst>
      <p:ext uri="{BB962C8B-B14F-4D97-AF65-F5344CB8AC3E}">
        <p14:creationId xmlns:p14="http://schemas.microsoft.com/office/powerpoint/2010/main" val="42697563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52400"/>
            <a:ext cx="11506200" cy="2209800"/>
          </a:xfrm>
          <a:noFill/>
        </p:spPr>
        <p:txBody>
          <a:bodyPr>
            <a:normAutofit/>
          </a:bodyPr>
          <a:lstStyle/>
          <a:p>
            <a:endParaRPr lang="en-US" sz="2000" b="1" i="1" u="sng" dirty="0">
              <a:solidFill>
                <a:schemeClr val="bg1"/>
              </a:solidFill>
              <a:latin typeface="Indy Serif"/>
            </a:endParaRPr>
          </a:p>
          <a:p>
            <a:pPr algn="l">
              <a:spcBef>
                <a:spcPts val="0"/>
              </a:spcBef>
            </a:pPr>
            <a:r>
              <a:rPr lang="en-US" sz="4000" b="1" dirty="0">
                <a:solidFill>
                  <a:srgbClr val="FFC000"/>
                </a:solidFill>
                <a:effectLst/>
                <a:latin typeface="+mj-lt"/>
                <a:ea typeface="Calibri" panose="020F0502020204030204" pitchFamily="34" charset="0"/>
                <a:cs typeface="Arial" panose="020B0604020202020204" pitchFamily="34" charset="0"/>
              </a:rPr>
              <a:t>Until we meet again my friends, until we meet again,</a:t>
            </a:r>
          </a:p>
          <a:p>
            <a:pPr algn="l">
              <a:spcBef>
                <a:spcPts val="0"/>
              </a:spcBef>
            </a:pPr>
            <a:r>
              <a:rPr lang="en-US" sz="4000" b="1" dirty="0">
                <a:solidFill>
                  <a:srgbClr val="FFC000"/>
                </a:solidFill>
                <a:effectLst/>
                <a:latin typeface="+mj-lt"/>
                <a:ea typeface="Calibri" panose="020F0502020204030204" pitchFamily="34" charset="0"/>
                <a:cs typeface="Arial" panose="020B0604020202020204" pitchFamily="34" charset="0"/>
              </a:rPr>
              <a:t>May God hold you in the palm of His hand.</a:t>
            </a:r>
          </a:p>
        </p:txBody>
      </p:sp>
      <p:pic>
        <p:nvPicPr>
          <p:cNvPr id="4" name="Picture 3" descr="A picture containing grass, building&#10;&#10;Description automatically generated">
            <a:extLst>
              <a:ext uri="{FF2B5EF4-FFF2-40B4-BE49-F238E27FC236}">
                <a16:creationId xmlns:a16="http://schemas.microsoft.com/office/drawing/2014/main" id="{4D455583-73C6-EFAD-5B32-8EA4F1DC89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8544" y="1857499"/>
            <a:ext cx="7634912" cy="4876800"/>
          </a:xfrm>
          <a:prstGeom prst="rect">
            <a:avLst/>
          </a:prstGeom>
        </p:spPr>
      </p:pic>
    </p:spTree>
    <p:extLst>
      <p:ext uri="{BB962C8B-B14F-4D97-AF65-F5344CB8AC3E}">
        <p14:creationId xmlns:p14="http://schemas.microsoft.com/office/powerpoint/2010/main" val="3736653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pic>
        <p:nvPicPr>
          <p:cNvPr id="4" name="Picture 3" descr="A picture containing outdoor, mountain, grass, rock&#10;&#10;Description automatically generated">
            <a:extLst>
              <a:ext uri="{FF2B5EF4-FFF2-40B4-BE49-F238E27FC236}">
                <a16:creationId xmlns:a16="http://schemas.microsoft.com/office/drawing/2014/main" id="{7B17B73D-7428-8798-29AB-E4ED4780CA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3179" y="53439"/>
            <a:ext cx="10206842" cy="6804561"/>
          </a:xfrm>
          <a:prstGeom prst="rect">
            <a:avLst/>
          </a:prstGeom>
        </p:spPr>
      </p:pic>
      <p:sp>
        <p:nvSpPr>
          <p:cNvPr id="3" name="Subtitle 2"/>
          <p:cNvSpPr>
            <a:spLocks noGrp="1"/>
          </p:cNvSpPr>
          <p:nvPr>
            <p:ph type="subTitle" idx="1"/>
          </p:nvPr>
        </p:nvSpPr>
        <p:spPr>
          <a:xfrm>
            <a:off x="304800" y="228600"/>
            <a:ext cx="8839200" cy="4267200"/>
          </a:xfrm>
          <a:noFill/>
        </p:spPr>
        <p:txBody>
          <a:bodyPr>
            <a:normAutofit/>
          </a:bodyPr>
          <a:lstStyle/>
          <a:p>
            <a:pPr algn="l">
              <a:spcBef>
                <a:spcPts val="0"/>
              </a:spcBef>
            </a:pPr>
            <a:r>
              <a:rPr lang="en-US" sz="4000" b="1" dirty="0">
                <a:solidFill>
                  <a:schemeClr val="bg1"/>
                </a:solidFill>
                <a:effectLst/>
                <a:latin typeface="+mj-lt"/>
                <a:ea typeface="Calibri" panose="020F0502020204030204" pitchFamily="34" charset="0"/>
                <a:cs typeface="Arial" panose="020B0604020202020204" pitchFamily="34" charset="0"/>
              </a:rPr>
              <a:t>May the road rise up to meet you,</a:t>
            </a:r>
          </a:p>
          <a:p>
            <a:pPr algn="l">
              <a:spcBef>
                <a:spcPts val="0"/>
              </a:spcBef>
            </a:pPr>
            <a:r>
              <a:rPr lang="en-US" sz="4000" b="1" dirty="0">
                <a:solidFill>
                  <a:schemeClr val="bg1"/>
                </a:solidFill>
                <a:effectLst/>
                <a:latin typeface="+mj-lt"/>
                <a:ea typeface="Calibri" panose="020F0502020204030204" pitchFamily="34" charset="0"/>
                <a:cs typeface="Arial" panose="020B0604020202020204" pitchFamily="34" charset="0"/>
              </a:rPr>
              <a:t>May the wind be always at your back,</a:t>
            </a:r>
          </a:p>
          <a:p>
            <a:pPr algn="l">
              <a:spcBef>
                <a:spcPts val="0"/>
              </a:spcBef>
            </a:pPr>
            <a:r>
              <a:rPr lang="en-US" sz="4000" b="1" dirty="0">
                <a:solidFill>
                  <a:schemeClr val="bg1"/>
                </a:solidFill>
                <a:effectLst/>
                <a:latin typeface="+mj-lt"/>
                <a:ea typeface="Calibri" panose="020F0502020204030204" pitchFamily="34" charset="0"/>
                <a:cs typeface="Arial" panose="020B0604020202020204" pitchFamily="34" charset="0"/>
              </a:rPr>
              <a:t>May the sun shine warm upon your face,</a:t>
            </a:r>
          </a:p>
          <a:p>
            <a:pPr algn="l">
              <a:spcBef>
                <a:spcPts val="0"/>
              </a:spcBef>
            </a:pPr>
            <a:r>
              <a:rPr lang="en-US" sz="4000" b="1" dirty="0">
                <a:solidFill>
                  <a:schemeClr val="bg1"/>
                </a:solidFill>
                <a:effectLst/>
                <a:latin typeface="+mj-lt"/>
                <a:ea typeface="Calibri" panose="020F0502020204030204" pitchFamily="34" charset="0"/>
                <a:cs typeface="Arial" panose="020B0604020202020204" pitchFamily="34" charset="0"/>
              </a:rPr>
              <a:t>And the rains fall soft upon your fields</a:t>
            </a:r>
          </a:p>
          <a:p>
            <a:pPr algn="l">
              <a:spcBef>
                <a:spcPts val="0"/>
              </a:spcBef>
            </a:pPr>
            <a:r>
              <a:rPr lang="en-US" sz="4000" b="1" dirty="0">
                <a:solidFill>
                  <a:schemeClr val="bg1"/>
                </a:solidFill>
                <a:effectLst/>
                <a:latin typeface="+mj-lt"/>
                <a:ea typeface="Calibri" panose="020F0502020204030204" pitchFamily="34" charset="0"/>
                <a:cs typeface="Arial" panose="020B0604020202020204" pitchFamily="34" charset="0"/>
              </a:rPr>
              <a:t>'til we meet again, we meet again.</a:t>
            </a:r>
          </a:p>
          <a:p>
            <a:pPr algn="l">
              <a:spcBef>
                <a:spcPts val="0"/>
              </a:spcBef>
            </a:pPr>
            <a:r>
              <a:rPr lang="en-US" sz="4000" b="1" dirty="0">
                <a:solidFill>
                  <a:schemeClr val="bg1"/>
                </a:solidFill>
                <a:effectLst/>
                <a:latin typeface="+mj-lt"/>
                <a:ea typeface="Calibri" panose="020F0502020204030204" pitchFamily="34" charset="0"/>
                <a:cs typeface="Arial" panose="020B0604020202020204" pitchFamily="34" charset="0"/>
              </a:rPr>
              <a:t>May God hold you in His hand.</a:t>
            </a:r>
          </a:p>
        </p:txBody>
      </p:sp>
    </p:spTree>
    <p:extLst>
      <p:ext uri="{BB962C8B-B14F-4D97-AF65-F5344CB8AC3E}">
        <p14:creationId xmlns:p14="http://schemas.microsoft.com/office/powerpoint/2010/main" val="29732454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3912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0"/>
            <a:ext cx="11655552" cy="6858000"/>
          </a:xfrm>
          <a:noFill/>
        </p:spPr>
        <p:txBody>
          <a:bodyPr>
            <a:normAutofit/>
          </a:bodyPr>
          <a:lstStyle/>
          <a:p>
            <a:endParaRPr lang="en-US" sz="2000" b="1" i="1" u="sng" dirty="0">
              <a:solidFill>
                <a:schemeClr val="bg1"/>
              </a:solidFill>
              <a:latin typeface="Indy Serif"/>
            </a:endParaRPr>
          </a:p>
          <a:p>
            <a:pPr algn="l"/>
            <a:r>
              <a:rPr lang="en-US" sz="3600" b="1" i="1" u="sng" dirty="0">
                <a:solidFill>
                  <a:schemeClr val="bg1"/>
                </a:solidFill>
                <a:latin typeface="Indy Serif"/>
              </a:rPr>
              <a:t>RESPONSIVE CALL TO WORSHIP (2)</a:t>
            </a:r>
          </a:p>
          <a:p>
            <a:pPr algn="l">
              <a:spcBef>
                <a:spcPts val="0"/>
              </a:spcBef>
            </a:pPr>
            <a:endParaRPr lang="en-US" sz="2400" dirty="0">
              <a:solidFill>
                <a:schemeClr val="bg1"/>
              </a:solidFill>
              <a:effectLst/>
              <a:latin typeface="Bell MT" panose="02020503060305020303" pitchFamily="18" charset="0"/>
              <a:ea typeface="Calibri" panose="020F0502020204030204" pitchFamily="34" charset="0"/>
              <a:cs typeface="Arial" panose="020B0604020202020204" pitchFamily="34" charset="0"/>
            </a:endParaRPr>
          </a:p>
          <a:p>
            <a:pPr algn="l">
              <a:spcBef>
                <a:spcPts val="0"/>
              </a:spcBef>
            </a:pPr>
            <a:r>
              <a:rPr lang="en-US" sz="4000" dirty="0">
                <a:solidFill>
                  <a:schemeClr val="bg1"/>
                </a:solidFill>
                <a:effectLst/>
                <a:latin typeface="+mj-lt"/>
                <a:ea typeface="Calibri" panose="020F0502020204030204" pitchFamily="34" charset="0"/>
              </a:rPr>
              <a:t>L: Come, bless the Lord, who guides us on the path </a:t>
            </a:r>
          </a:p>
          <a:p>
            <a:pPr algn="l">
              <a:spcBef>
                <a:spcPts val="0"/>
              </a:spcBef>
            </a:pPr>
            <a:r>
              <a:rPr lang="en-US" sz="4000" dirty="0">
                <a:solidFill>
                  <a:schemeClr val="bg1"/>
                </a:solidFill>
                <a:effectLst/>
                <a:latin typeface="+mj-lt"/>
                <a:ea typeface="Calibri" panose="020F0502020204030204" pitchFamily="34" charset="0"/>
              </a:rPr>
              <a:t>     to eternal life, whose presence strengthens </a:t>
            </a:r>
          </a:p>
          <a:p>
            <a:pPr algn="l">
              <a:spcBef>
                <a:spcPts val="0"/>
              </a:spcBef>
            </a:pPr>
            <a:r>
              <a:rPr lang="en-US" sz="4000" dirty="0">
                <a:solidFill>
                  <a:schemeClr val="bg1"/>
                </a:solidFill>
                <a:effectLst/>
                <a:latin typeface="+mj-lt"/>
                <a:ea typeface="Calibri" panose="020F0502020204030204" pitchFamily="34" charset="0"/>
              </a:rPr>
              <a:t>     and sustains us.</a:t>
            </a:r>
          </a:p>
          <a:p>
            <a:pPr algn="l">
              <a:spcBef>
                <a:spcPts val="0"/>
              </a:spcBef>
            </a:pPr>
            <a:r>
              <a:rPr lang="en-US" sz="4000" b="1" dirty="0">
                <a:solidFill>
                  <a:srgbClr val="FFFF00"/>
                </a:solidFill>
                <a:effectLst/>
                <a:latin typeface="+mj-lt"/>
                <a:ea typeface="Calibri" panose="020F0502020204030204" pitchFamily="34" charset="0"/>
              </a:rPr>
              <a:t>P: You are our God; we will not be shaken.</a:t>
            </a:r>
          </a:p>
          <a:p>
            <a:pPr algn="l">
              <a:spcBef>
                <a:spcPts val="0"/>
              </a:spcBef>
            </a:pPr>
            <a:r>
              <a:rPr lang="en-US" sz="4000" b="1" dirty="0">
                <a:solidFill>
                  <a:srgbClr val="FFFF00"/>
                </a:solidFill>
                <a:effectLst/>
                <a:latin typeface="+mj-lt"/>
                <a:ea typeface="Calibri" panose="020F0502020204030204" pitchFamily="34" charset="0"/>
              </a:rPr>
              <a:t>      Let’s worship God together!</a:t>
            </a:r>
          </a:p>
        </p:txBody>
      </p:sp>
    </p:spTree>
    <p:extLst>
      <p:ext uri="{BB962C8B-B14F-4D97-AF65-F5344CB8AC3E}">
        <p14:creationId xmlns:p14="http://schemas.microsoft.com/office/powerpoint/2010/main" val="874015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80BC545-8A5D-1CF8-632C-936E6F3D05F0}"/>
              </a:ext>
            </a:extLst>
          </p:cNvPr>
          <p:cNvSpPr>
            <a:spLocks noGrp="1"/>
          </p:cNvSpPr>
          <p:nvPr>
            <p:ph type="subTitle" idx="1"/>
          </p:nvPr>
        </p:nvSpPr>
        <p:spPr>
          <a:xfrm>
            <a:off x="495300" y="1676400"/>
            <a:ext cx="11201400" cy="2362200"/>
          </a:xfrm>
          <a:solidFill>
            <a:srgbClr val="002060"/>
          </a:solidFill>
        </p:spPr>
        <p:txBody>
          <a:bodyPr vert="horz" lIns="91440" tIns="45720" rIns="91440" bIns="45720" rtlCol="0" anchor="t">
            <a:normAutofit/>
          </a:bodyPr>
          <a:lstStyle/>
          <a:p>
            <a:pPr>
              <a:spcBef>
                <a:spcPts val="0"/>
              </a:spcBef>
            </a:pPr>
            <a:r>
              <a:rPr lang="en-US" sz="4800" b="1" i="1" u="sng" dirty="0">
                <a:solidFill>
                  <a:schemeClr val="bg1"/>
                </a:solidFill>
              </a:rPr>
              <a:t>Second Song</a:t>
            </a:r>
          </a:p>
          <a:p>
            <a:pPr>
              <a:spcBef>
                <a:spcPts val="0"/>
              </a:spcBef>
            </a:pPr>
            <a:r>
              <a:rPr lang="en-US" sz="4800" b="1" i="1" dirty="0">
                <a:solidFill>
                  <a:schemeClr val="bg1"/>
                </a:solidFill>
              </a:rPr>
              <a:t>[CH] # 429 vv. 1-3 </a:t>
            </a:r>
          </a:p>
          <a:p>
            <a:pPr>
              <a:spcBef>
                <a:spcPts val="0"/>
              </a:spcBef>
            </a:pPr>
            <a:r>
              <a:rPr lang="en-US" sz="4800" b="1" i="1" dirty="0">
                <a:solidFill>
                  <a:schemeClr val="bg1"/>
                </a:solidFill>
              </a:rPr>
              <a:t>They’ll Know We Are Christians</a:t>
            </a:r>
          </a:p>
        </p:txBody>
      </p:sp>
    </p:spTree>
    <p:extLst>
      <p:ext uri="{BB962C8B-B14F-4D97-AF65-F5344CB8AC3E}">
        <p14:creationId xmlns:p14="http://schemas.microsoft.com/office/powerpoint/2010/main" val="4052067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1828800"/>
            <a:ext cx="7048500" cy="2209800"/>
          </a:xfrm>
          <a:solidFill>
            <a:schemeClr val="tx2">
              <a:lumMod val="75000"/>
            </a:schemeClr>
          </a:solidFill>
        </p:spPr>
        <p:txBody>
          <a:bodyPr>
            <a:normAutofit/>
          </a:bodyPr>
          <a:lstStyle/>
          <a:p>
            <a:pPr>
              <a:spcBef>
                <a:spcPts val="0"/>
              </a:spcBef>
            </a:pPr>
            <a:r>
              <a:rPr lang="en-US" sz="6600" b="1" dirty="0">
                <a:solidFill>
                  <a:schemeClr val="bg1"/>
                </a:solidFill>
              </a:rPr>
              <a:t>God’s Greeting</a:t>
            </a:r>
          </a:p>
          <a:p>
            <a:pPr>
              <a:spcBef>
                <a:spcPts val="0"/>
              </a:spcBef>
            </a:pPr>
            <a:r>
              <a:rPr lang="en-US" sz="6600" b="1" dirty="0">
                <a:solidFill>
                  <a:schemeClr val="bg1"/>
                </a:solidFill>
              </a:rPr>
              <a:t>&amp; Welcome</a:t>
            </a:r>
          </a:p>
        </p:txBody>
      </p:sp>
    </p:spTree>
    <p:extLst>
      <p:ext uri="{BB962C8B-B14F-4D97-AF65-F5344CB8AC3E}">
        <p14:creationId xmlns:p14="http://schemas.microsoft.com/office/powerpoint/2010/main" val="3280293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67000" y="1981200"/>
            <a:ext cx="6477000" cy="1219200"/>
          </a:xfrm>
          <a:solidFill>
            <a:schemeClr val="tx2">
              <a:lumMod val="75000"/>
            </a:schemeClr>
          </a:solidFill>
        </p:spPr>
        <p:txBody>
          <a:bodyPr>
            <a:normAutofit/>
          </a:bodyPr>
          <a:lstStyle/>
          <a:p>
            <a:pPr>
              <a:spcBef>
                <a:spcPts val="0"/>
              </a:spcBef>
            </a:pPr>
            <a:r>
              <a:rPr lang="en-US" sz="6600" b="1" dirty="0">
                <a:solidFill>
                  <a:schemeClr val="bg1"/>
                </a:solidFill>
              </a:rPr>
              <a:t>Opening Prayer</a:t>
            </a:r>
          </a:p>
        </p:txBody>
      </p:sp>
    </p:spTree>
    <p:extLst>
      <p:ext uri="{BB962C8B-B14F-4D97-AF65-F5344CB8AC3E}">
        <p14:creationId xmlns:p14="http://schemas.microsoft.com/office/powerpoint/2010/main" val="38617778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28709</TotalTime>
  <Words>1431</Words>
  <Application>Microsoft Office PowerPoint</Application>
  <PresentationFormat>Widescreen</PresentationFormat>
  <Paragraphs>141</Paragraphs>
  <Slides>55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Arial Narrow</vt:lpstr>
      <vt:lpstr>Bell MT</vt:lpstr>
      <vt:lpstr>Britannic Bold</vt:lpstr>
      <vt:lpstr>Calibri</vt:lpstr>
      <vt:lpstr>Indy 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MOVE</dc:creator>
  <cp:lastModifiedBy>Frank Guter</cp:lastModifiedBy>
  <cp:revision>1972</cp:revision>
  <dcterms:created xsi:type="dcterms:W3CDTF">2014-03-02T03:22:17Z</dcterms:created>
  <dcterms:modified xsi:type="dcterms:W3CDTF">2022-09-03T23:12:42Z</dcterms:modified>
</cp:coreProperties>
</file>