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1537" r:id="rId2"/>
    <p:sldId id="1281" r:id="rId3"/>
    <p:sldId id="1548" r:id="rId4"/>
    <p:sldId id="1578" r:id="rId5"/>
    <p:sldId id="1580" r:id="rId6"/>
    <p:sldId id="1602" r:id="rId7"/>
    <p:sldId id="1579" r:id="rId8"/>
    <p:sldId id="1577" r:id="rId9"/>
    <p:sldId id="1549" r:id="rId10"/>
    <p:sldId id="1586" r:id="rId11"/>
    <p:sldId id="1581" r:id="rId12"/>
    <p:sldId id="1587" r:id="rId13"/>
    <p:sldId id="1550" r:id="rId14"/>
    <p:sldId id="1551" r:id="rId15"/>
    <p:sldId id="1552" r:id="rId16"/>
    <p:sldId id="1545" r:id="rId17"/>
    <p:sldId id="1555" r:id="rId18"/>
    <p:sldId id="1553" r:id="rId19"/>
    <p:sldId id="1605" r:id="rId20"/>
    <p:sldId id="1606" r:id="rId21"/>
    <p:sldId id="1607" r:id="rId22"/>
    <p:sldId id="1608" r:id="rId23"/>
    <p:sldId id="1589" r:id="rId24"/>
    <p:sldId id="1554" r:id="rId25"/>
    <p:sldId id="1588" r:id="rId26"/>
    <p:sldId id="1087" r:id="rId27"/>
    <p:sldId id="1435" r:id="rId28"/>
    <p:sldId id="1582" r:id="rId29"/>
    <p:sldId id="1603" r:id="rId30"/>
    <p:sldId id="1613" r:id="rId31"/>
    <p:sldId id="1536" r:id="rId32"/>
    <p:sldId id="1568" r:id="rId33"/>
    <p:sldId id="1611" r:id="rId34"/>
    <p:sldId id="1614" r:id="rId35"/>
    <p:sldId id="1612" r:id="rId36"/>
    <p:sldId id="1615" r:id="rId37"/>
    <p:sldId id="1616" r:id="rId38"/>
    <p:sldId id="1617" r:id="rId39"/>
    <p:sldId id="1618" r:id="rId40"/>
    <p:sldId id="1595" r:id="rId41"/>
    <p:sldId id="1593" r:id="rId42"/>
    <p:sldId id="1609" r:id="rId43"/>
    <p:sldId id="1601" r:id="rId44"/>
    <p:sldId id="1295" r:id="rId45"/>
    <p:sldId id="1399" r:id="rId46"/>
    <p:sldId id="1437" r:id="rId47"/>
    <p:sldId id="1400" r:id="rId48"/>
    <p:sldId id="1584" r:id="rId49"/>
    <p:sldId id="1562" r:id="rId50"/>
    <p:sldId id="1610" r:id="rId51"/>
    <p:sldId id="142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0" autoAdjust="0"/>
  </p:normalViewPr>
  <p:slideViewPr>
    <p:cSldViewPr>
      <p:cViewPr varScale="1">
        <p:scale>
          <a:sx n="81" d="100"/>
          <a:sy n="81" d="100"/>
        </p:scale>
        <p:origin x="102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CDAE-27F1-45F8-86F2-C4248595DE8C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8A5AC-321F-4EB3-9F6E-E8951060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5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6A08-ACE7-4800-ABF5-AB98BB0A5554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8909-DED3-4C58-B78E-86D2D3A4F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999" y="990600"/>
            <a:ext cx="11429999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FAITH PRESBYTERIAN  CRC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WORSHIP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August 28,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99" y="4724400"/>
            <a:ext cx="99060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Worship Leaders:  Various plus Pastor Frank Guter</a:t>
            </a:r>
          </a:p>
        </p:txBody>
      </p:sp>
    </p:spTree>
    <p:extLst>
      <p:ext uri="{BB962C8B-B14F-4D97-AF65-F5344CB8AC3E}">
        <p14:creationId xmlns:p14="http://schemas.microsoft.com/office/powerpoint/2010/main" val="358749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6629400" cy="182880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Celebrating Our Faith</a:t>
            </a:r>
          </a:p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Responsively</a:t>
            </a:r>
          </a:p>
        </p:txBody>
      </p:sp>
    </p:spTree>
    <p:extLst>
      <p:ext uri="{BB962C8B-B14F-4D97-AF65-F5344CB8AC3E}">
        <p14:creationId xmlns:p14="http://schemas.microsoft.com/office/powerpoint/2010/main" val="284263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48" y="0"/>
            <a:ext cx="11655552" cy="6858000"/>
          </a:xfrm>
          <a:noFill/>
        </p:spPr>
        <p:txBody>
          <a:bodyPr>
            <a:normAutofit/>
          </a:bodyPr>
          <a:lstStyle/>
          <a:p>
            <a:endParaRPr lang="en-US" sz="2000" b="1" i="1" u="sng" dirty="0">
              <a:solidFill>
                <a:schemeClr val="bg1"/>
              </a:solidFill>
              <a:latin typeface="Indy Serif"/>
            </a:endParaRPr>
          </a:p>
          <a:p>
            <a:pPr algn="l"/>
            <a:r>
              <a:rPr lang="en-US" sz="3600" b="1" i="1" u="sng" dirty="0">
                <a:solidFill>
                  <a:schemeClr val="bg1"/>
                </a:solidFill>
                <a:latin typeface="Indy Serif"/>
              </a:rPr>
              <a:t>RESPONSIVE CELEBRATION OF OUR FAITH (1)</a:t>
            </a:r>
          </a:p>
          <a:p>
            <a:pPr algn="l">
              <a:spcBef>
                <a:spcPts val="0"/>
              </a:spcBef>
            </a:pPr>
            <a:r>
              <a:rPr lang="en-US" sz="4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Heidelberg </a:t>
            </a:r>
            <a:r>
              <a:rPr lang="en-US" sz="4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Cathechism</a:t>
            </a:r>
            <a:r>
              <a:rPr lang="en-US" sz="4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Q &amp; A 18</a:t>
            </a:r>
          </a:p>
          <a:p>
            <a:pPr algn="l">
              <a:spcBef>
                <a:spcPts val="0"/>
              </a:spcBef>
            </a:pPr>
            <a:endParaRPr lang="en-US" sz="2000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L--18 Q. Then who is this mediator—true God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and at the same time a true and righteous human?</a:t>
            </a:r>
          </a:p>
          <a:p>
            <a:pPr algn="l"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P--A. Our Lord Jesus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Christ,who</a:t>
            </a: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was given to us to completely deliver us and make us right with God.</a:t>
            </a:r>
          </a:p>
        </p:txBody>
      </p:sp>
    </p:spTree>
    <p:extLst>
      <p:ext uri="{BB962C8B-B14F-4D97-AF65-F5344CB8AC3E}">
        <p14:creationId xmlns:p14="http://schemas.microsoft.com/office/powerpoint/2010/main" val="311184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11655552" cy="6858000"/>
          </a:xfrm>
          <a:noFill/>
        </p:spPr>
        <p:txBody>
          <a:bodyPr>
            <a:normAutofit/>
          </a:bodyPr>
          <a:lstStyle/>
          <a:p>
            <a:endParaRPr lang="en-US" sz="2000" b="1" i="1" u="sng" dirty="0">
              <a:solidFill>
                <a:schemeClr val="bg1"/>
              </a:solidFill>
              <a:latin typeface="Indy Serif"/>
            </a:endParaRPr>
          </a:p>
          <a:p>
            <a:pPr algn="l"/>
            <a:r>
              <a:rPr lang="en-US" sz="3600" b="1" i="1" u="sng" dirty="0">
                <a:solidFill>
                  <a:schemeClr val="bg1"/>
                </a:solidFill>
                <a:latin typeface="Indy Serif"/>
              </a:rPr>
              <a:t>RESPONSIVE CELEBRATION OF OUR FAITH (2)</a:t>
            </a:r>
          </a:p>
          <a:p>
            <a:pPr algn="l">
              <a:spcBef>
                <a:spcPts val="0"/>
              </a:spcBef>
            </a:pPr>
            <a:r>
              <a:rPr lang="en-US" sz="4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Heidelberg </a:t>
            </a:r>
            <a:r>
              <a:rPr lang="en-US" sz="40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Cathechism</a:t>
            </a:r>
            <a:r>
              <a:rPr lang="en-US" sz="40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Q &amp; A 19</a:t>
            </a:r>
            <a:b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L: How do you come to know this?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A. The holy gospel tells me.  God began to reveal the gospel already in Paradise; later God proclaimed it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by the holy patriarchs and prophets and foreshadowed it by the sacrifices and other ceremonies of the law; and finally God fulfilled it through his own beloved Son.</a:t>
            </a:r>
          </a:p>
        </p:txBody>
      </p:sp>
    </p:spTree>
    <p:extLst>
      <p:ext uri="{BB962C8B-B14F-4D97-AF65-F5344CB8AC3E}">
        <p14:creationId xmlns:p14="http://schemas.microsoft.com/office/powerpoint/2010/main" val="34124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0BC545-8A5D-1CF8-632C-936E6F3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10820400" cy="1905000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Hymn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# 575  Leaning on the Everlasting Arms</a:t>
            </a:r>
          </a:p>
        </p:txBody>
      </p:sp>
    </p:spTree>
    <p:extLst>
      <p:ext uri="{BB962C8B-B14F-4D97-AF65-F5344CB8AC3E}">
        <p14:creationId xmlns:p14="http://schemas.microsoft.com/office/powerpoint/2010/main" val="76699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895600"/>
            <a:ext cx="7848600" cy="1295400"/>
          </a:xfrm>
          <a:solidFill>
            <a:srgbClr val="0070C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PRAYERS OF THE PEOPLE</a:t>
            </a:r>
            <a:endParaRPr lang="en-US" sz="4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066800"/>
            <a:ext cx="7848600" cy="3505200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General Offering: </a:t>
            </a:r>
          </a:p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Ministry Fund</a:t>
            </a:r>
          </a:p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Special Offering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Pacific Islands Institute (PIU)</a:t>
            </a:r>
          </a:p>
        </p:txBody>
      </p:sp>
    </p:spTree>
    <p:extLst>
      <p:ext uri="{BB962C8B-B14F-4D97-AF65-F5344CB8AC3E}">
        <p14:creationId xmlns:p14="http://schemas.microsoft.com/office/powerpoint/2010/main" val="214341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3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11125200" cy="2667000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Message: </a:t>
            </a:r>
          </a:p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“In Christ, we live our Christian freedom by the power of the Holy Spirit ”</a:t>
            </a:r>
          </a:p>
          <a:p>
            <a:pPr>
              <a:spcBef>
                <a:spcPts val="0"/>
              </a:spcBef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514600"/>
            <a:ext cx="8382000" cy="1219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chemeClr val="bg1"/>
                </a:solidFill>
              </a:rPr>
              <a:t>Introductory Comments</a:t>
            </a:r>
          </a:p>
        </p:txBody>
      </p:sp>
    </p:spTree>
    <p:extLst>
      <p:ext uri="{BB962C8B-B14F-4D97-AF65-F5344CB8AC3E}">
        <p14:creationId xmlns:p14="http://schemas.microsoft.com/office/powerpoint/2010/main" val="17757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1BD7C79-A673-B00B-E7AA-BD57789B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1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0BC545-8A5D-1CF8-632C-936E6F3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1518684"/>
            <a:ext cx="11201400" cy="1981200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Opening Song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[CH] # 3   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439914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40A9C956-CC4C-9521-47A7-63227103E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0" y="685800"/>
            <a:ext cx="10435100" cy="54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AB18E27-8C2A-C46F-FB1D-E39F1B7DD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29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factory, building&#10;&#10;Description automatically generated">
            <a:extLst>
              <a:ext uri="{FF2B5EF4-FFF2-40B4-BE49-F238E27FC236}">
                <a16:creationId xmlns:a16="http://schemas.microsoft.com/office/drawing/2014/main" id="{394512B2-4D84-827D-A206-07A535C0B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10972800" cy="6858000"/>
          </a:xfrm>
          <a:noFill/>
        </p:spPr>
        <p:txBody>
          <a:bodyPr>
            <a:normAutofit/>
          </a:bodyPr>
          <a:lstStyle/>
          <a:p>
            <a:endParaRPr lang="en-US" sz="3600" b="1" i="1" u="sng" dirty="0">
              <a:solidFill>
                <a:schemeClr val="bg1"/>
              </a:solidFill>
              <a:latin typeface="Indy Serif"/>
            </a:endParaRPr>
          </a:p>
          <a:p>
            <a:r>
              <a:rPr lang="en-US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 Frank Summary:  (1)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is reminding the Galatians to stay true to their original calling and not be diverted from it. 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 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You were running a good race. Who cut in on you 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 keep you from obeying the truth?</a:t>
            </a:r>
          </a:p>
          <a:p>
            <a:pPr algn="l">
              <a:spcBef>
                <a:spcPts val="0"/>
              </a:spcBef>
            </a:pP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That kind of persuasion does not come from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one who calls you.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l"/>
            <a:endParaRPr lang="en-US" sz="4000" b="1" dirty="0">
              <a:solidFill>
                <a:schemeClr val="bg1"/>
              </a:solidFill>
              <a:latin typeface="Indy Serif"/>
            </a:endParaRPr>
          </a:p>
        </p:txBody>
      </p:sp>
    </p:spTree>
    <p:extLst>
      <p:ext uri="{BB962C8B-B14F-4D97-AF65-F5344CB8AC3E}">
        <p14:creationId xmlns:p14="http://schemas.microsoft.com/office/powerpoint/2010/main" val="2748469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10972800" cy="6858000"/>
          </a:xfrm>
          <a:noFill/>
        </p:spPr>
        <p:txBody>
          <a:bodyPr>
            <a:normAutofit/>
          </a:bodyPr>
          <a:lstStyle/>
          <a:p>
            <a:endParaRPr lang="en-US" sz="3600" b="1" i="1" u="sng" dirty="0">
              <a:solidFill>
                <a:schemeClr val="bg1"/>
              </a:solidFill>
              <a:latin typeface="Indy Serif"/>
            </a:endParaRPr>
          </a:p>
          <a:p>
            <a:r>
              <a:rPr lang="en-US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 Frank Summary:  (2)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reminding them that their freedom in Christ results in a beautiful life of service and love.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 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But the fruit of the Spirit is love, joy, peace,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forbearance, kindness, goodness, faithfulness,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23 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gentleness and self-control. 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Against such things there is no law.</a:t>
            </a:r>
            <a:r>
              <a:rPr lang="en-US" sz="4000" b="1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4000" b="1" i="1" dirty="0">
              <a:solidFill>
                <a:srgbClr val="FFFF00"/>
              </a:solidFill>
              <a:latin typeface="Indy Serif"/>
            </a:endParaRPr>
          </a:p>
        </p:txBody>
      </p:sp>
    </p:spTree>
    <p:extLst>
      <p:ext uri="{BB962C8B-B14F-4D97-AF65-F5344CB8AC3E}">
        <p14:creationId xmlns:p14="http://schemas.microsoft.com/office/powerpoint/2010/main" val="108627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10972800" cy="6858000"/>
          </a:xfrm>
          <a:noFill/>
        </p:spPr>
        <p:txBody>
          <a:bodyPr>
            <a:normAutofit/>
          </a:bodyPr>
          <a:lstStyle/>
          <a:p>
            <a:endParaRPr lang="en-US" sz="1400" b="1" i="1" u="sng" dirty="0">
              <a:solidFill>
                <a:schemeClr val="bg1"/>
              </a:solidFill>
              <a:latin typeface="Indy Serif"/>
            </a:endParaRPr>
          </a:p>
          <a:p>
            <a:r>
              <a:rPr lang="en-US" sz="40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 Frank Summary:  (3)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filled with these things, your freedom found in Christ will result in a life full of the Holy Spirit, where there is no longer any room for the terribly destructive behaviors that the law was designed to prevent.</a:t>
            </a:r>
          </a:p>
          <a:p>
            <a:pPr algn="l"/>
            <a:r>
              <a:rPr lang="en-US" sz="4000" b="1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 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18 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But if you are led by the Spirit, you are not under the law.  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 acts of the flesh are obvious…</a:t>
            </a:r>
            <a:r>
              <a:rPr lang="en-US" sz="4000" b="1" i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4000" b="1" i="1" dirty="0">
              <a:solidFill>
                <a:srgbClr val="FFFF00"/>
              </a:solidFill>
              <a:latin typeface="Indy Serif"/>
            </a:endParaRPr>
          </a:p>
        </p:txBody>
      </p:sp>
    </p:spTree>
    <p:extLst>
      <p:ext uri="{BB962C8B-B14F-4D97-AF65-F5344CB8AC3E}">
        <p14:creationId xmlns:p14="http://schemas.microsoft.com/office/powerpoint/2010/main" val="2800853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447800"/>
            <a:ext cx="7848600" cy="1295400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PRAYER OF ILLUMINATION</a:t>
            </a:r>
            <a:endParaRPr lang="en-US" sz="4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1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11430000" cy="64008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40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000" b="1" u="sng" dirty="0">
                <a:solidFill>
                  <a:srgbClr val="FFFF00"/>
                </a:solidFill>
              </a:rPr>
              <a:t>Scripture Reading: Galatians 5:1</a:t>
            </a:r>
            <a:r>
              <a:rPr lang="en-US" sz="4000" b="1" dirty="0">
                <a:solidFill>
                  <a:srgbClr val="FFFF00"/>
                </a:solidFill>
              </a:rPr>
              <a:t>			pg. 1</a:t>
            </a:r>
            <a:endParaRPr lang="en-US" sz="40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endParaRPr lang="en-US" sz="4000" b="1" dirty="0">
              <a:solidFill>
                <a:srgbClr val="FFFF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It is for freedom that Christ has set us free.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Stand firm, then, and do not let yourselves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be burdened again by a yoke of slavery.</a:t>
            </a:r>
          </a:p>
        </p:txBody>
      </p:sp>
    </p:spTree>
    <p:extLst>
      <p:ext uri="{BB962C8B-B14F-4D97-AF65-F5344CB8AC3E}">
        <p14:creationId xmlns:p14="http://schemas.microsoft.com/office/powerpoint/2010/main" val="185088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11430000" cy="64008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24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3600" b="1" u="sng" dirty="0">
                <a:solidFill>
                  <a:srgbClr val="FFFF00"/>
                </a:solidFill>
              </a:rPr>
              <a:t>Scripture Reading: Galatians 5:22-26</a:t>
            </a:r>
            <a:r>
              <a:rPr lang="en-US" sz="3600" b="1" dirty="0">
                <a:solidFill>
                  <a:srgbClr val="FFFF00"/>
                </a:solidFill>
              </a:rPr>
              <a:t>			pg. 2</a:t>
            </a:r>
            <a:endParaRPr lang="en-US" sz="36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endParaRPr lang="en-US" sz="2400" b="1" i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But the fruit of the Spirit is love, joy, peace, 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forbearance, kindness, goodness, faithfulness, </a:t>
            </a:r>
          </a:p>
          <a:p>
            <a:pPr algn="l">
              <a:spcBef>
                <a:spcPts val="0"/>
              </a:spcBef>
            </a:pPr>
            <a:r>
              <a:rPr lang="en-US" sz="4000" b="1" i="1" baseline="300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23 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gentleness and self-control. Against such things there is no law. 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24 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Those who belong to Christ Jesus have crucified the flesh with its passions and desires. </a:t>
            </a:r>
            <a:endParaRPr lang="en-US" sz="4000" b="1" i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3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11430000" cy="64008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24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3600" b="1" u="sng" dirty="0">
                <a:solidFill>
                  <a:srgbClr val="FFFF00"/>
                </a:solidFill>
              </a:rPr>
              <a:t>Scripture Reading: Galatians 5:22-26</a:t>
            </a:r>
            <a:r>
              <a:rPr lang="en-US" sz="3600" b="1" dirty="0">
                <a:solidFill>
                  <a:srgbClr val="FFFF00"/>
                </a:solidFill>
              </a:rPr>
              <a:t>			pg. 3</a:t>
            </a:r>
            <a:endParaRPr lang="en-US" sz="36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endParaRPr lang="en-US" sz="4000" b="1" i="1" baseline="30000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b="1" i="1" baseline="300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25 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Since we live by the Spirit, let us keep in step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with the Spirit.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sz="4000" b="1" i="1" baseline="300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26 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Let us not become conceited, provoking </a:t>
            </a:r>
          </a:p>
          <a:p>
            <a:pPr algn="l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and envying each other.</a:t>
            </a:r>
            <a:endParaRPr lang="en-US" sz="4000" b="1" i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1447800"/>
            <a:ext cx="10134600" cy="12954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Responsive Call to Worship</a:t>
            </a:r>
          </a:p>
        </p:txBody>
      </p:sp>
    </p:spTree>
    <p:extLst>
      <p:ext uri="{BB962C8B-B14F-4D97-AF65-F5344CB8AC3E}">
        <p14:creationId xmlns:p14="http://schemas.microsoft.com/office/powerpoint/2010/main" val="261018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brick, stone&#10;&#10;Description automatically generated">
            <a:extLst>
              <a:ext uri="{FF2B5EF4-FFF2-40B4-BE49-F238E27FC236}">
                <a16:creationId xmlns:a16="http://schemas.microsoft.com/office/drawing/2014/main" id="{CD81DF0D-21EE-73E2-D899-0E6DE19C8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9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CCA2A87-ED1C-6C70-05E8-D4FC14B2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553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women running&#10;&#10;Description automatically generated with low confidence">
            <a:extLst>
              <a:ext uri="{FF2B5EF4-FFF2-40B4-BE49-F238E27FC236}">
                <a16:creationId xmlns:a16="http://schemas.microsoft.com/office/drawing/2014/main" id="{E4164E5C-A88E-8AD0-9CB1-C3BCEBD0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97" y="152400"/>
            <a:ext cx="986100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ace cars on a track&#10;&#10;Description automatically generated">
            <a:extLst>
              <a:ext uri="{FF2B5EF4-FFF2-40B4-BE49-F238E27FC236}">
                <a16:creationId xmlns:a16="http://schemas.microsoft.com/office/drawing/2014/main" id="{15F175EE-2C44-D4C7-1280-B1D40C70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1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7A67F-A9CD-2936-5602-A48CC061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7" y="0"/>
            <a:ext cx="10572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2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FB73BE66-36E3-FD87-7A2E-94249B27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80" y="228600"/>
            <a:ext cx="9458719" cy="63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6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ld person with his eyes closed&#10;&#10;Description automatically generated with medium confidence">
            <a:extLst>
              <a:ext uri="{FF2B5EF4-FFF2-40B4-BE49-F238E27FC236}">
                <a16:creationId xmlns:a16="http://schemas.microsoft.com/office/drawing/2014/main" id="{0D60C116-F67E-C4CB-6E96-D8BB6989E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4215753" cy="3309366"/>
          </a:xfrm>
          <a:prstGeom prst="rect">
            <a:avLst/>
          </a:prstGeom>
        </p:spPr>
      </p:pic>
      <p:pic>
        <p:nvPicPr>
          <p:cNvPr id="3" name="Picture 2" descr="A person in a yellow shirt&#10;&#10;Description automatically generated">
            <a:extLst>
              <a:ext uri="{FF2B5EF4-FFF2-40B4-BE49-F238E27FC236}">
                <a16:creationId xmlns:a16="http://schemas.microsoft.com/office/drawing/2014/main" id="{C2418A74-F209-E326-D97F-713117F74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3810000" cy="5715000"/>
          </a:xfrm>
          <a:prstGeom prst="rect">
            <a:avLst/>
          </a:prstGeom>
        </p:spPr>
      </p:pic>
      <p:pic>
        <p:nvPicPr>
          <p:cNvPr id="7" name="Picture 6" descr="A yellow and black vehicle&#10;&#10;Description automatically generated with low confidence">
            <a:extLst>
              <a:ext uri="{FF2B5EF4-FFF2-40B4-BE49-F238E27FC236}">
                <a16:creationId xmlns:a16="http://schemas.microsoft.com/office/drawing/2014/main" id="{4F3F9825-9656-B074-F578-D55F23AE9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3122"/>
            <a:ext cx="3505200" cy="3076294"/>
          </a:xfrm>
          <a:prstGeom prst="rect">
            <a:avLst/>
          </a:prstGeom>
        </p:spPr>
      </p:pic>
      <p:pic>
        <p:nvPicPr>
          <p:cNvPr id="9" name="Picture 8" descr="Letter&#10;&#10;Description automatically generated">
            <a:extLst>
              <a:ext uri="{FF2B5EF4-FFF2-40B4-BE49-F238E27FC236}">
                <a16:creationId xmlns:a16="http://schemas.microsoft.com/office/drawing/2014/main" id="{6B0BFBDB-A316-E9BE-6E40-8604DF8C3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14" y="3733800"/>
            <a:ext cx="4480627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04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nature, dirt&#10;&#10;Description automatically generated">
            <a:extLst>
              <a:ext uri="{FF2B5EF4-FFF2-40B4-BE49-F238E27FC236}">
                <a16:creationId xmlns:a16="http://schemas.microsoft.com/office/drawing/2014/main" id="{F2A9DB05-E124-CA14-4E3F-B49407B77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95" y="0"/>
            <a:ext cx="914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22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alking on a red carpet&#10;&#10;Description automatically generated with medium confidence">
            <a:extLst>
              <a:ext uri="{FF2B5EF4-FFF2-40B4-BE49-F238E27FC236}">
                <a16:creationId xmlns:a16="http://schemas.microsoft.com/office/drawing/2014/main" id="{1A246924-0C4F-DE0D-1F0E-11A079D3C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45" y="0"/>
            <a:ext cx="453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2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fruit, plant&#10;&#10;Description automatically generated">
            <a:extLst>
              <a:ext uri="{FF2B5EF4-FFF2-40B4-BE49-F238E27FC236}">
                <a16:creationId xmlns:a16="http://schemas.microsoft.com/office/drawing/2014/main" id="{97CACBB4-B162-04B4-B117-3A7AE0A20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5143500" cy="3429000"/>
          </a:xfrm>
          <a:prstGeom prst="rect">
            <a:avLst/>
          </a:prstGeom>
        </p:spPr>
      </p:pic>
      <p:pic>
        <p:nvPicPr>
          <p:cNvPr id="5" name="Picture 4" descr="A group of cherries on a branch&#10;&#10;Description automatically generated with low confidence">
            <a:extLst>
              <a:ext uri="{FF2B5EF4-FFF2-40B4-BE49-F238E27FC236}">
                <a16:creationId xmlns:a16="http://schemas.microsoft.com/office/drawing/2014/main" id="{5C9BE4FD-CFD7-0E1E-1EF8-C6B8A54C6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95330"/>
            <a:ext cx="5143500" cy="3429000"/>
          </a:xfrm>
          <a:prstGeom prst="rect">
            <a:avLst/>
          </a:prstGeom>
        </p:spPr>
      </p:pic>
      <p:pic>
        <p:nvPicPr>
          <p:cNvPr id="7" name="Picture 6" descr="A bunch of peaches on a tree&#10;&#10;Description automatically generated with medium confidence">
            <a:extLst>
              <a:ext uri="{FF2B5EF4-FFF2-40B4-BE49-F238E27FC236}">
                <a16:creationId xmlns:a16="http://schemas.microsoft.com/office/drawing/2014/main" id="{3958A8E9-B08E-3F7A-05D3-7662A405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7340"/>
            <a:ext cx="49720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3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11655552" cy="6858000"/>
          </a:xfrm>
          <a:noFill/>
        </p:spPr>
        <p:txBody>
          <a:bodyPr>
            <a:normAutofit/>
          </a:bodyPr>
          <a:lstStyle/>
          <a:p>
            <a:endParaRPr lang="en-US" sz="2000" b="1" i="1" u="sng" dirty="0">
              <a:solidFill>
                <a:schemeClr val="bg1"/>
              </a:solidFill>
              <a:latin typeface="Indy Serif"/>
            </a:endParaRPr>
          </a:p>
          <a:p>
            <a:pPr algn="l"/>
            <a:r>
              <a:rPr lang="en-US" sz="3600" b="1" i="1" u="sng" dirty="0">
                <a:solidFill>
                  <a:schemeClr val="bg1"/>
                </a:solidFill>
                <a:latin typeface="+mj-lt"/>
              </a:rPr>
              <a:t>RESPONSIVE CALL TO WORSHIP (1)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L: Come into this sacred space to worship God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P: whose teaching is perfect; 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whose directions are sure.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L: Come into this holy place to worship God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P: whose standards are right; 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whose commandment is clear; </a:t>
            </a:r>
          </a:p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whose judgements are true.</a:t>
            </a:r>
            <a:endParaRPr lang="en-US" sz="3600" b="1" dirty="0">
              <a:solidFill>
                <a:srgbClr val="FFFF00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"/>
            <a:ext cx="11430000" cy="6477000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en-US" sz="4400" b="1" u="sng" dirty="0">
              <a:solidFill>
                <a:srgbClr val="FFFF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u="sng" dirty="0">
                <a:solidFill>
                  <a:srgbClr val="FFFF00"/>
                </a:solidFill>
              </a:rPr>
              <a:t>Scripture Reading: Galatians 5:22-23</a:t>
            </a:r>
            <a:endParaRPr lang="en-US" sz="3600" b="1" u="sng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4400" b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22 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But the fruit of the Spirit is love, joy, peace, 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forbearance, kindness, goodness, faithfulness,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sz="4400" b="1" baseline="30000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23 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gentleness and self-control. 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Against such things there is no law. </a:t>
            </a:r>
            <a:endParaRPr lang="en-US" sz="4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7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312518C-1EB6-8961-F5E2-B3C510CC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2" y="838200"/>
            <a:ext cx="8919747" cy="50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6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11125200" cy="2667000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Message: </a:t>
            </a:r>
          </a:p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“In Christ, we live our Christian freedom by the power of the Holy Spirit ”</a:t>
            </a:r>
          </a:p>
          <a:p>
            <a:pPr>
              <a:spcBef>
                <a:spcPts val="0"/>
              </a:spcBef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81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049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458192"/>
            <a:ext cx="7924800" cy="1809008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PRAYER OF RESPONSE</a:t>
            </a:r>
          </a:p>
          <a:p>
            <a:pPr>
              <a:spcBef>
                <a:spcPts val="0"/>
              </a:spcBef>
            </a:pPr>
            <a:r>
              <a:rPr lang="en-US" sz="4800" b="1" u="sng" dirty="0">
                <a:solidFill>
                  <a:schemeClr val="bg1"/>
                </a:solidFill>
              </a:rPr>
              <a:t>with the 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371681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D0F4CB2-D477-413D-BFAE-9216FCAC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" y="0"/>
            <a:ext cx="12188952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  <a:latin typeface="Indy Serif"/>
            </a:endParaRPr>
          </a:p>
          <a:p>
            <a:r>
              <a:rPr lang="en-US" sz="4400" b="1" i="1" u="sng" dirty="0">
                <a:solidFill>
                  <a:schemeClr val="bg1"/>
                </a:solidFill>
                <a:latin typeface="Indy Serif"/>
              </a:rPr>
              <a:t>THE LORD’S PRAYER (slide 1)</a:t>
            </a: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Our Father, who art in heaven,</a:t>
            </a: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hallowed be thy name;</a:t>
            </a: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thy kingdom come;</a:t>
            </a: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thy will be done; on earth as it is in heaven.</a:t>
            </a:r>
          </a:p>
        </p:txBody>
      </p:sp>
    </p:spTree>
    <p:extLst>
      <p:ext uri="{BB962C8B-B14F-4D97-AF65-F5344CB8AC3E}">
        <p14:creationId xmlns:p14="http://schemas.microsoft.com/office/powerpoint/2010/main" val="3296395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D0F4CB2-D477-413D-BFAE-9216FCAC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88952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4000" b="1" dirty="0">
              <a:solidFill>
                <a:schemeClr val="bg1"/>
              </a:solidFill>
              <a:latin typeface="Indy Serif"/>
            </a:endParaRPr>
          </a:p>
          <a:p>
            <a:r>
              <a:rPr lang="en-US" sz="4000" b="1" i="1" u="sng" dirty="0">
                <a:solidFill>
                  <a:schemeClr val="bg1"/>
                </a:solidFill>
                <a:latin typeface="Indy Serif"/>
              </a:rPr>
              <a:t>(slide 2)</a:t>
            </a:r>
          </a:p>
          <a:p>
            <a:endParaRPr lang="en-US" sz="1600" b="1" dirty="0">
              <a:solidFill>
                <a:schemeClr val="bg1"/>
              </a:solidFill>
              <a:latin typeface="Indy Serif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Give us this day our daily bread.</a:t>
            </a:r>
            <a:endParaRPr lang="en-US" sz="4800" b="1" dirty="0">
              <a:solidFill>
                <a:schemeClr val="bg1"/>
              </a:solidFill>
              <a:effectLst/>
              <a:latin typeface="Indy Serif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And forgive us our debts, </a:t>
            </a:r>
          </a:p>
          <a:p>
            <a:r>
              <a:rPr lang="en-US" sz="4800" b="1" dirty="0">
                <a:solidFill>
                  <a:schemeClr val="bg1"/>
                </a:solidFill>
                <a:latin typeface="Indy Serif"/>
              </a:rPr>
              <a:t>as we forgive our debtors.</a:t>
            </a:r>
          </a:p>
        </p:txBody>
      </p:sp>
    </p:spTree>
    <p:extLst>
      <p:ext uri="{BB962C8B-B14F-4D97-AF65-F5344CB8AC3E}">
        <p14:creationId xmlns:p14="http://schemas.microsoft.com/office/powerpoint/2010/main" val="2838277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D0F4CB2-D477-413D-BFAE-9216FCAC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88952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en-US" sz="1800" b="1" dirty="0">
              <a:solidFill>
                <a:schemeClr val="bg1"/>
              </a:solidFill>
              <a:latin typeface="Indy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y Serif"/>
                <a:ea typeface="+mn-ea"/>
                <a:cs typeface="+mn-cs"/>
              </a:rPr>
              <a:t>(slide 3)</a:t>
            </a:r>
          </a:p>
          <a:p>
            <a:endParaRPr lang="en-US" sz="1400" b="1" dirty="0">
              <a:solidFill>
                <a:schemeClr val="bg1"/>
              </a:solidFill>
              <a:latin typeface="Indy Serif"/>
            </a:endParaRP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Indy Serif"/>
              </a:rPr>
              <a:t>Lead us not into temptation; </a:t>
            </a: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Indy Serif"/>
              </a:rPr>
              <a:t>but deliver us from evil.</a:t>
            </a: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Indy Serif"/>
              </a:rPr>
              <a:t>For thine is the kingdom, </a:t>
            </a: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Indy Serif"/>
              </a:rPr>
              <a:t>the power and the glory, for ever. </a:t>
            </a:r>
          </a:p>
          <a:p>
            <a:pPr>
              <a:spcBef>
                <a:spcPts val="600"/>
              </a:spcBef>
            </a:pPr>
            <a:r>
              <a:rPr lang="en-US" sz="4800" b="1" dirty="0">
                <a:solidFill>
                  <a:schemeClr val="bg1"/>
                </a:solidFill>
                <a:latin typeface="Indy Serif"/>
              </a:rPr>
              <a:t>Amen.</a:t>
            </a:r>
            <a:endParaRPr lang="en-US" sz="4800" b="1" dirty="0">
              <a:solidFill>
                <a:schemeClr val="bg1"/>
              </a:solidFill>
              <a:effectLst/>
              <a:latin typeface="Indy Serif"/>
            </a:endParaRPr>
          </a:p>
        </p:txBody>
      </p:sp>
    </p:spTree>
    <p:extLst>
      <p:ext uri="{BB962C8B-B14F-4D97-AF65-F5344CB8AC3E}">
        <p14:creationId xmlns:p14="http://schemas.microsoft.com/office/powerpoint/2010/main" val="165214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0BC545-8A5D-1CF8-632C-936E6F3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10134600" cy="2590800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Hymn of Response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[Red] # 679 vv. 1&amp;2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For Freedom Christ Has Set Us Free</a:t>
            </a:r>
          </a:p>
        </p:txBody>
      </p:sp>
    </p:spTree>
    <p:extLst>
      <p:ext uri="{BB962C8B-B14F-4D97-AF65-F5344CB8AC3E}">
        <p14:creationId xmlns:p14="http://schemas.microsoft.com/office/powerpoint/2010/main" val="818833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52600"/>
            <a:ext cx="6858000" cy="11430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Closing Blessing</a:t>
            </a:r>
          </a:p>
        </p:txBody>
      </p:sp>
    </p:spTree>
    <p:extLst>
      <p:ext uri="{BB962C8B-B14F-4D97-AF65-F5344CB8AC3E}">
        <p14:creationId xmlns:p14="http://schemas.microsoft.com/office/powerpoint/2010/main" val="208310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11655552" cy="6858000"/>
          </a:xfrm>
          <a:noFill/>
        </p:spPr>
        <p:txBody>
          <a:bodyPr>
            <a:normAutofit/>
          </a:bodyPr>
          <a:lstStyle/>
          <a:p>
            <a:endParaRPr lang="en-US" sz="2000" b="1" i="1" u="sng" dirty="0">
              <a:solidFill>
                <a:schemeClr val="bg1"/>
              </a:solidFill>
              <a:latin typeface="Indy Serif"/>
            </a:endParaRPr>
          </a:p>
          <a:p>
            <a:pPr algn="l"/>
            <a:r>
              <a:rPr lang="en-US" sz="3600" b="1" i="1" u="sng" dirty="0">
                <a:solidFill>
                  <a:schemeClr val="bg1"/>
                </a:solidFill>
                <a:latin typeface="Indy Serif"/>
              </a:rPr>
              <a:t>RESPONSIVE CALL TO WORSHIP (2)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L: Come with holy fear –</a:t>
            </a:r>
            <a:r>
              <a:rPr lang="en-US" sz="4000" dirty="0">
                <a:solidFill>
                  <a:schemeClr val="bg1"/>
                </a:solidFill>
                <a:effectLst/>
                <a:latin typeface="+mj-lt"/>
              </a:rPr>
              <a:t> to be given life, 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/>
                <a:latin typeface="+mj-lt"/>
              </a:rPr>
              <a:t>and made wise, </a:t>
            </a:r>
            <a:r>
              <a:rPr lang="en-US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to have your heart stirred 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and your eyes opened wide. </a:t>
            </a:r>
          </a:p>
          <a:p>
            <a:pPr algn="l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Come — let us worship God.</a:t>
            </a:r>
            <a:br>
              <a:rPr lang="en-US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P: Let the words of our mouths and the </a:t>
            </a:r>
            <a:r>
              <a:rPr lang="en-US" sz="4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</a:rPr>
              <a:t>content</a:t>
            </a: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of </a:t>
            </a:r>
          </a:p>
          <a:p>
            <a:pPr algn="l">
              <a:spcBef>
                <a:spcPts val="0"/>
              </a:spcBef>
            </a:pPr>
            <a:r>
              <a:rPr lang="en-US" sz="4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our hearts be according to your will, O God. Amen.</a:t>
            </a:r>
            <a:endParaRPr lang="en-US" sz="4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15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0BC545-8A5D-1CF8-632C-936E6F3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10134600" cy="2590800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Hymn of Response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[Red] # 679 vv. 1&amp;2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For Freedom Christ Has Set Us Free</a:t>
            </a:r>
          </a:p>
        </p:txBody>
      </p:sp>
    </p:spTree>
    <p:extLst>
      <p:ext uri="{BB962C8B-B14F-4D97-AF65-F5344CB8AC3E}">
        <p14:creationId xmlns:p14="http://schemas.microsoft.com/office/powerpoint/2010/main" val="3766690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91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80BC545-8A5D-1CF8-632C-936E6F3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1676400"/>
            <a:ext cx="11201400" cy="2362200"/>
          </a:xfrm>
          <a:solidFill>
            <a:srgbClr val="00206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i="1" u="sng" dirty="0">
                <a:solidFill>
                  <a:schemeClr val="bg1"/>
                </a:solidFill>
              </a:rPr>
              <a:t>Second Song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[Gray] # 239 vv. 1 &amp; 3    </a:t>
            </a:r>
          </a:p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chemeClr val="bg1"/>
                </a:solidFill>
              </a:rPr>
              <a:t>Amid the Thronging Worshippers</a:t>
            </a:r>
          </a:p>
        </p:txBody>
      </p:sp>
    </p:spTree>
    <p:extLst>
      <p:ext uri="{BB962C8B-B14F-4D97-AF65-F5344CB8AC3E}">
        <p14:creationId xmlns:p14="http://schemas.microsoft.com/office/powerpoint/2010/main" val="40520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828800"/>
            <a:ext cx="7048500" cy="2209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God’s Greeting</a:t>
            </a:r>
          </a:p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&amp; Welcome</a:t>
            </a:r>
          </a:p>
        </p:txBody>
      </p:sp>
    </p:spTree>
    <p:extLst>
      <p:ext uri="{BB962C8B-B14F-4D97-AF65-F5344CB8AC3E}">
        <p14:creationId xmlns:p14="http://schemas.microsoft.com/office/powerpoint/2010/main" val="328029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981200"/>
            <a:ext cx="6477000" cy="12192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600" b="1" dirty="0">
                <a:solidFill>
                  <a:schemeClr val="bg1"/>
                </a:solidFill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386177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482932"/>
            <a:ext cx="6934200" cy="990600"/>
          </a:xfr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</a:rPr>
              <a:t>Confirming Our Need</a:t>
            </a:r>
          </a:p>
        </p:txBody>
      </p:sp>
    </p:spTree>
    <p:extLst>
      <p:ext uri="{BB962C8B-B14F-4D97-AF65-F5344CB8AC3E}">
        <p14:creationId xmlns:p14="http://schemas.microsoft.com/office/powerpoint/2010/main" val="24759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25189</TotalTime>
  <Words>928</Words>
  <Application>Microsoft Office PowerPoint</Application>
  <PresentationFormat>Widescreen</PresentationFormat>
  <Paragraphs>130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Aharoni</vt:lpstr>
      <vt:lpstr>Arial</vt:lpstr>
      <vt:lpstr>Arial Narrow</vt:lpstr>
      <vt:lpstr>Bell MT</vt:lpstr>
      <vt:lpstr>Calibri</vt:lpstr>
      <vt:lpstr>Indy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MOVE</dc:creator>
  <cp:lastModifiedBy>Frank Guter</cp:lastModifiedBy>
  <cp:revision>1971</cp:revision>
  <dcterms:created xsi:type="dcterms:W3CDTF">2014-03-02T03:22:17Z</dcterms:created>
  <dcterms:modified xsi:type="dcterms:W3CDTF">2022-08-27T22:56:23Z</dcterms:modified>
</cp:coreProperties>
</file>