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9"/>
  </p:notesMasterIdLst>
  <p:sldIdLst>
    <p:sldId id="256" r:id="rId2"/>
    <p:sldId id="257" r:id="rId3"/>
    <p:sldId id="275" r:id="rId4"/>
    <p:sldId id="276" r:id="rId5"/>
    <p:sldId id="277" r:id="rId6"/>
    <p:sldId id="287" r:id="rId7"/>
    <p:sldId id="258" r:id="rId8"/>
    <p:sldId id="267" r:id="rId9"/>
    <p:sldId id="278" r:id="rId10"/>
    <p:sldId id="279" r:id="rId11"/>
    <p:sldId id="280" r:id="rId12"/>
    <p:sldId id="281" r:id="rId13"/>
    <p:sldId id="283" r:id="rId14"/>
    <p:sldId id="282" r:id="rId15"/>
    <p:sldId id="284" r:id="rId16"/>
    <p:sldId id="285"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8304" autoAdjust="0"/>
  </p:normalViewPr>
  <p:slideViewPr>
    <p:cSldViewPr snapToGrid="0">
      <p:cViewPr varScale="1">
        <p:scale>
          <a:sx n="54" d="100"/>
          <a:sy n="54" d="100"/>
        </p:scale>
        <p:origin x="109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17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8C69E-B980-46B8-9C42-C9E9A6B8B2D3}" type="datetimeFigureOut">
              <a:rPr lang="en-US" smtClean="0"/>
              <a:t>2/18/2022</a:t>
            </a:fld>
            <a:endParaRPr lang="en-US"/>
          </a:p>
        </p:txBody>
      </p:sp>
      <p:sp>
        <p:nvSpPr>
          <p:cNvPr id="4" name="Slide Image Placeholder 3"/>
          <p:cNvSpPr>
            <a:spLocks noGrp="1" noRot="1" noChangeAspect="1"/>
          </p:cNvSpPr>
          <p:nvPr>
            <p:ph type="sldImg" idx="2"/>
          </p:nvPr>
        </p:nvSpPr>
        <p:spPr>
          <a:xfrm>
            <a:off x="685800" y="630237"/>
            <a:ext cx="3731821" cy="209914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900835"/>
            <a:ext cx="5486400" cy="544751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DE237-7CFB-4500-B94F-D67A139505AE}" type="slidenum">
              <a:rPr lang="en-US" smtClean="0"/>
              <a:t>‹#›</a:t>
            </a:fld>
            <a:endParaRPr lang="en-US"/>
          </a:p>
        </p:txBody>
      </p:sp>
    </p:spTree>
    <p:extLst>
      <p:ext uri="{BB962C8B-B14F-4D97-AF65-F5344CB8AC3E}">
        <p14:creationId xmlns:p14="http://schemas.microsoft.com/office/powerpoint/2010/main" val="285177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E237-7CFB-4500-B94F-D67A139505AE}" type="slidenum">
              <a:rPr lang="en-US" smtClean="0"/>
              <a:t>2</a:t>
            </a:fld>
            <a:endParaRPr lang="en-US"/>
          </a:p>
        </p:txBody>
      </p:sp>
    </p:spTree>
    <p:extLst>
      <p:ext uri="{BB962C8B-B14F-4D97-AF65-F5344CB8AC3E}">
        <p14:creationId xmlns:p14="http://schemas.microsoft.com/office/powerpoint/2010/main" val="248845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r>
              <a:rPr lang="en-US" dirty="0"/>
              <a:t>Indirectly, Jesus is saying I am here now to fulfill this first part of the Messianic ministry.  I am bringing salvation now, Judgment will come later.   </a:t>
            </a:r>
          </a:p>
        </p:txBody>
      </p:sp>
      <p:sp>
        <p:nvSpPr>
          <p:cNvPr id="4" name="Slide Number Placeholder 3"/>
          <p:cNvSpPr>
            <a:spLocks noGrp="1"/>
          </p:cNvSpPr>
          <p:nvPr>
            <p:ph type="sldNum" sz="quarter" idx="5"/>
          </p:nvPr>
        </p:nvSpPr>
        <p:spPr/>
        <p:txBody>
          <a:bodyPr/>
          <a:lstStyle/>
          <a:p>
            <a:fld id="{662DE237-7CFB-4500-B94F-D67A139505AE}" type="slidenum">
              <a:rPr lang="en-US" smtClean="0"/>
              <a:t>12</a:t>
            </a:fld>
            <a:endParaRPr lang="en-US"/>
          </a:p>
        </p:txBody>
      </p:sp>
    </p:spTree>
    <p:extLst>
      <p:ext uri="{BB962C8B-B14F-4D97-AF65-F5344CB8AC3E}">
        <p14:creationId xmlns:p14="http://schemas.microsoft.com/office/powerpoint/2010/main" val="34950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r>
              <a:rPr lang="en-US" dirty="0"/>
              <a:t>In several places:  Eph 3:  This mystery is that through the gospel the Gentiles are heirs together with Israel, members together of one body, and sharers together in the promise in Christ Jesus.  </a:t>
            </a:r>
          </a:p>
        </p:txBody>
      </p:sp>
      <p:sp>
        <p:nvSpPr>
          <p:cNvPr id="4" name="Slide Number Placeholder 3"/>
          <p:cNvSpPr>
            <a:spLocks noGrp="1"/>
          </p:cNvSpPr>
          <p:nvPr>
            <p:ph type="sldNum" sz="quarter" idx="5"/>
          </p:nvPr>
        </p:nvSpPr>
        <p:spPr/>
        <p:txBody>
          <a:bodyPr/>
          <a:lstStyle/>
          <a:p>
            <a:fld id="{662DE237-7CFB-4500-B94F-D67A139505AE}" type="slidenum">
              <a:rPr lang="en-US" smtClean="0"/>
              <a:t>16</a:t>
            </a:fld>
            <a:endParaRPr lang="en-US"/>
          </a:p>
        </p:txBody>
      </p:sp>
    </p:spTree>
    <p:extLst>
      <p:ext uri="{BB962C8B-B14F-4D97-AF65-F5344CB8AC3E}">
        <p14:creationId xmlns:p14="http://schemas.microsoft.com/office/powerpoint/2010/main" val="20676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E237-7CFB-4500-B94F-D67A139505AE}" type="slidenum">
              <a:rPr lang="en-US" smtClean="0"/>
              <a:t>3</a:t>
            </a:fld>
            <a:endParaRPr lang="en-US"/>
          </a:p>
        </p:txBody>
      </p:sp>
    </p:spTree>
    <p:extLst>
      <p:ext uri="{BB962C8B-B14F-4D97-AF65-F5344CB8AC3E}">
        <p14:creationId xmlns:p14="http://schemas.microsoft.com/office/powerpoint/2010/main" val="124339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E237-7CFB-4500-B94F-D67A139505AE}" type="slidenum">
              <a:rPr lang="en-US" smtClean="0"/>
              <a:t>4</a:t>
            </a:fld>
            <a:endParaRPr lang="en-US"/>
          </a:p>
        </p:txBody>
      </p:sp>
    </p:spTree>
    <p:extLst>
      <p:ext uri="{BB962C8B-B14F-4D97-AF65-F5344CB8AC3E}">
        <p14:creationId xmlns:p14="http://schemas.microsoft.com/office/powerpoint/2010/main" val="92862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r>
              <a:rPr lang="en-US" dirty="0"/>
              <a:t>I came across the Oxford research Encyclopedias, and this author first claimed that there were different authors. That chapter 1-39 were addressed at the people of Judah in the 8</a:t>
            </a:r>
            <a:r>
              <a:rPr lang="en-US" baseline="30000" dirty="0"/>
              <a:t>th</a:t>
            </a:r>
            <a:r>
              <a:rPr lang="en-US" dirty="0"/>
              <a:t> and 7</a:t>
            </a:r>
            <a:r>
              <a:rPr lang="en-US" baseline="30000" dirty="0"/>
              <a:t>th</a:t>
            </a:r>
            <a:r>
              <a:rPr lang="en-US" dirty="0"/>
              <a:t> century BC, chapters 40-55 were directed at the Jew in the exile in Babylon, and chapters 56-66 speak to the disillusioned people who returned. He says:  </a:t>
            </a:r>
            <a:r>
              <a:rPr lang="en-US" sz="1200" b="0" i="0" kern="1200" dirty="0">
                <a:solidFill>
                  <a:schemeClr val="tx1"/>
                </a:solidFill>
                <a:effectLst/>
                <a:latin typeface="+mn-lt"/>
                <a:ea typeface="+mn-ea"/>
                <a:cs typeface="+mn-cs"/>
              </a:rPr>
              <a:t>The book grew and developed over a period of four to five centuries. Despite its sometimes conflicting perspectives, it is broadly unified by its focus on the fate of Jerusalem, and later editors worked to impose some coherence upon its varied content, as seen by the repeated thematic echoes in Isaiah 1 and 65–66.</a:t>
            </a:r>
            <a:r>
              <a:rPr lang="en-US" dirty="0"/>
              <a:t>  </a:t>
            </a:r>
          </a:p>
        </p:txBody>
      </p:sp>
      <p:sp>
        <p:nvSpPr>
          <p:cNvPr id="4" name="Slide Number Placeholder 3"/>
          <p:cNvSpPr>
            <a:spLocks noGrp="1"/>
          </p:cNvSpPr>
          <p:nvPr>
            <p:ph type="sldNum" sz="quarter" idx="5"/>
          </p:nvPr>
        </p:nvSpPr>
        <p:spPr/>
        <p:txBody>
          <a:bodyPr/>
          <a:lstStyle/>
          <a:p>
            <a:fld id="{662DE237-7CFB-4500-B94F-D67A139505AE}" type="slidenum">
              <a:rPr lang="en-US" smtClean="0"/>
              <a:t>5</a:t>
            </a:fld>
            <a:endParaRPr lang="en-US"/>
          </a:p>
        </p:txBody>
      </p:sp>
    </p:spTree>
    <p:extLst>
      <p:ext uri="{BB962C8B-B14F-4D97-AF65-F5344CB8AC3E}">
        <p14:creationId xmlns:p14="http://schemas.microsoft.com/office/powerpoint/2010/main" val="369925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E237-7CFB-4500-B94F-D67A139505AE}" type="slidenum">
              <a:rPr lang="en-US" smtClean="0"/>
              <a:t>6</a:t>
            </a:fld>
            <a:endParaRPr lang="en-US"/>
          </a:p>
        </p:txBody>
      </p:sp>
    </p:spTree>
    <p:extLst>
      <p:ext uri="{BB962C8B-B14F-4D97-AF65-F5344CB8AC3E}">
        <p14:creationId xmlns:p14="http://schemas.microsoft.com/office/powerpoint/2010/main" val="220537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r>
              <a:rPr lang="en-US" dirty="0"/>
              <a:t>This one in Matthew is right after the temptation. It only mentions Jesus doing a brief time of ministry in Nazareth. Matthew does not go into detail what happened in Nazareth, we will see that in the next passage from Luke.  </a:t>
            </a:r>
          </a:p>
          <a:p>
            <a:r>
              <a:rPr lang="en-US" dirty="0"/>
              <a:t>Matthew mentions that Jesus went to the North country – and he (the tax collector!)  has enough spiritual understanding that this is a spiritually dark place. He quotes Isaiah the same passage that I quoted in my advent sermon, when I said that this passage was quite literally fulfilled in the night at Christmas.  The wider context places is in northern Galilee.  Remember  Nathanael when Andrew called him to come to Jesus – he said what good can come from Nazareth, the area must have had a bad reputation.       It is heathen country! And yet God let his light shine right into that darkness.  </a:t>
            </a:r>
          </a:p>
        </p:txBody>
      </p:sp>
      <p:sp>
        <p:nvSpPr>
          <p:cNvPr id="4" name="Slide Number Placeholder 3"/>
          <p:cNvSpPr>
            <a:spLocks noGrp="1"/>
          </p:cNvSpPr>
          <p:nvPr>
            <p:ph type="sldNum" sz="quarter" idx="5"/>
          </p:nvPr>
        </p:nvSpPr>
        <p:spPr/>
        <p:txBody>
          <a:bodyPr/>
          <a:lstStyle/>
          <a:p>
            <a:fld id="{662DE237-7CFB-4500-B94F-D67A139505AE}" type="slidenum">
              <a:rPr lang="en-US" smtClean="0"/>
              <a:t>7</a:t>
            </a:fld>
            <a:endParaRPr lang="en-US"/>
          </a:p>
        </p:txBody>
      </p:sp>
    </p:spTree>
    <p:extLst>
      <p:ext uri="{BB962C8B-B14F-4D97-AF65-F5344CB8AC3E}">
        <p14:creationId xmlns:p14="http://schemas.microsoft.com/office/powerpoint/2010/main" val="246184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r>
              <a:rPr lang="en-US" dirty="0"/>
              <a:t>This passage from Luke also follows the temptation, but it gives a little more detail on what happened in Nazareth.     </a:t>
            </a:r>
          </a:p>
        </p:txBody>
      </p:sp>
      <p:sp>
        <p:nvSpPr>
          <p:cNvPr id="4" name="Slide Number Placeholder 3"/>
          <p:cNvSpPr>
            <a:spLocks noGrp="1"/>
          </p:cNvSpPr>
          <p:nvPr>
            <p:ph type="sldNum" sz="quarter" idx="5"/>
          </p:nvPr>
        </p:nvSpPr>
        <p:spPr/>
        <p:txBody>
          <a:bodyPr/>
          <a:lstStyle/>
          <a:p>
            <a:fld id="{662DE237-7CFB-4500-B94F-D67A139505AE}" type="slidenum">
              <a:rPr lang="en-US" smtClean="0"/>
              <a:t>8</a:t>
            </a:fld>
            <a:endParaRPr lang="en-US"/>
          </a:p>
        </p:txBody>
      </p:sp>
    </p:spTree>
    <p:extLst>
      <p:ext uri="{BB962C8B-B14F-4D97-AF65-F5344CB8AC3E}">
        <p14:creationId xmlns:p14="http://schemas.microsoft.com/office/powerpoint/2010/main" val="164835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E237-7CFB-4500-B94F-D67A139505AE}" type="slidenum">
              <a:rPr lang="en-US" smtClean="0"/>
              <a:t>9</a:t>
            </a:fld>
            <a:endParaRPr lang="en-US"/>
          </a:p>
        </p:txBody>
      </p:sp>
    </p:spTree>
    <p:extLst>
      <p:ext uri="{BB962C8B-B14F-4D97-AF65-F5344CB8AC3E}">
        <p14:creationId xmlns:p14="http://schemas.microsoft.com/office/powerpoint/2010/main" val="403749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32213" cy="209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E237-7CFB-4500-B94F-D67A139505AE}" type="slidenum">
              <a:rPr lang="en-US" smtClean="0"/>
              <a:t>10</a:t>
            </a:fld>
            <a:endParaRPr lang="en-US"/>
          </a:p>
        </p:txBody>
      </p:sp>
    </p:spTree>
    <p:extLst>
      <p:ext uri="{BB962C8B-B14F-4D97-AF65-F5344CB8AC3E}">
        <p14:creationId xmlns:p14="http://schemas.microsoft.com/office/powerpoint/2010/main" val="10734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dirty="0"/>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dirty="0"/>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lvl1pPr>
              <a:defRPr>
                <a:solidFill>
                  <a:schemeClr val="tx1"/>
                </a:solidFill>
              </a:defRPr>
            </a:lvl1pPr>
          </a:lstStyle>
          <a:p>
            <a:r>
              <a:rPr lang="en-US" dirty="0"/>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2/18/2022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CB0C-4C3D-425F-AA1D-5CE0DEF77560}"/>
              </a:ext>
            </a:extLst>
          </p:cNvPr>
          <p:cNvSpPr>
            <a:spLocks noGrp="1"/>
          </p:cNvSpPr>
          <p:nvPr>
            <p:ph type="ctrTitle"/>
          </p:nvPr>
        </p:nvSpPr>
        <p:spPr/>
        <p:txBody>
          <a:bodyPr/>
          <a:lstStyle/>
          <a:p>
            <a:r>
              <a:rPr lang="en-US" dirty="0">
                <a:solidFill>
                  <a:schemeClr val="tx1"/>
                </a:solidFill>
              </a:rPr>
              <a:t>The beginning of Jesus’s Ministry  </a:t>
            </a:r>
          </a:p>
        </p:txBody>
      </p:sp>
      <p:sp>
        <p:nvSpPr>
          <p:cNvPr id="3" name="Subtitle 2">
            <a:extLst>
              <a:ext uri="{FF2B5EF4-FFF2-40B4-BE49-F238E27FC236}">
                <a16:creationId xmlns:a16="http://schemas.microsoft.com/office/drawing/2014/main" id="{4029638D-AEF8-41EA-B46A-92BE25B4AD9A}"/>
              </a:ext>
            </a:extLst>
          </p:cNvPr>
          <p:cNvSpPr>
            <a:spLocks noGrp="1"/>
          </p:cNvSpPr>
          <p:nvPr>
            <p:ph type="subTitle" idx="1"/>
          </p:nvPr>
        </p:nvSpPr>
        <p:spPr/>
        <p:txBody>
          <a:bodyPr>
            <a:normAutofit/>
          </a:bodyPr>
          <a:lstStyle/>
          <a:p>
            <a:r>
              <a:rPr lang="en-US" sz="2800" dirty="0"/>
              <a:t>Isaiah in the Gospels</a:t>
            </a:r>
          </a:p>
        </p:txBody>
      </p:sp>
    </p:spTree>
    <p:extLst>
      <p:ext uri="{BB962C8B-B14F-4D97-AF65-F5344CB8AC3E}">
        <p14:creationId xmlns:p14="http://schemas.microsoft.com/office/powerpoint/2010/main" val="93321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EE5A-0ECB-4767-8629-B19BDAFD6E74}"/>
              </a:ext>
            </a:extLst>
          </p:cNvPr>
          <p:cNvSpPr>
            <a:spLocks noGrp="1"/>
          </p:cNvSpPr>
          <p:nvPr>
            <p:ph type="title"/>
          </p:nvPr>
        </p:nvSpPr>
        <p:spPr/>
        <p:txBody>
          <a:bodyPr/>
          <a:lstStyle/>
          <a:p>
            <a:r>
              <a:rPr lang="en-US" dirty="0"/>
              <a:t>Jesus in Nazareth</a:t>
            </a:r>
          </a:p>
        </p:txBody>
      </p:sp>
      <p:sp>
        <p:nvSpPr>
          <p:cNvPr id="3" name="Content Placeholder 2">
            <a:extLst>
              <a:ext uri="{FF2B5EF4-FFF2-40B4-BE49-F238E27FC236}">
                <a16:creationId xmlns:a16="http://schemas.microsoft.com/office/drawing/2014/main" id="{583A0992-E820-4E56-9C3B-996C2369841A}"/>
              </a:ext>
            </a:extLst>
          </p:cNvPr>
          <p:cNvSpPr>
            <a:spLocks noGrp="1"/>
          </p:cNvSpPr>
          <p:nvPr>
            <p:ph idx="1"/>
          </p:nvPr>
        </p:nvSpPr>
        <p:spPr/>
        <p:txBody>
          <a:bodyPr/>
          <a:lstStyle/>
          <a:p>
            <a:r>
              <a:rPr lang="en-US" dirty="0"/>
              <a:t>He worked in the expected patterns. As a guest he was expected to speak</a:t>
            </a:r>
          </a:p>
          <a:p>
            <a:r>
              <a:rPr lang="en-US" dirty="0"/>
              <a:t>He was given the Isaiah scroll </a:t>
            </a:r>
          </a:p>
          <a:p>
            <a:r>
              <a:rPr lang="en-US" dirty="0"/>
              <a:t>He finds the place and reads </a:t>
            </a:r>
          </a:p>
          <a:p>
            <a:r>
              <a:rPr lang="en-US" dirty="0"/>
              <a:t>Luke portrays the tension in the room </a:t>
            </a:r>
          </a:p>
          <a:p>
            <a:endParaRPr lang="en-US" dirty="0"/>
          </a:p>
        </p:txBody>
      </p:sp>
    </p:spTree>
    <p:extLst>
      <p:ext uri="{BB962C8B-B14F-4D97-AF65-F5344CB8AC3E}">
        <p14:creationId xmlns:p14="http://schemas.microsoft.com/office/powerpoint/2010/main" val="70808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491E-8FBD-459F-A585-8F74331B4693}"/>
              </a:ext>
            </a:extLst>
          </p:cNvPr>
          <p:cNvSpPr>
            <a:spLocks noGrp="1"/>
          </p:cNvSpPr>
          <p:nvPr>
            <p:ph type="title"/>
          </p:nvPr>
        </p:nvSpPr>
        <p:spPr/>
        <p:txBody>
          <a:bodyPr/>
          <a:lstStyle/>
          <a:p>
            <a:r>
              <a:rPr lang="en-US" dirty="0"/>
              <a:t>What Jesus read and what he didn’t read</a:t>
            </a:r>
          </a:p>
        </p:txBody>
      </p:sp>
      <p:sp>
        <p:nvSpPr>
          <p:cNvPr id="3" name="Content Placeholder 2">
            <a:extLst>
              <a:ext uri="{FF2B5EF4-FFF2-40B4-BE49-F238E27FC236}">
                <a16:creationId xmlns:a16="http://schemas.microsoft.com/office/drawing/2014/main" id="{8E7FCD24-4F85-4E71-A613-B9373918781C}"/>
              </a:ext>
            </a:extLst>
          </p:cNvPr>
          <p:cNvSpPr>
            <a:spLocks noGrp="1"/>
          </p:cNvSpPr>
          <p:nvPr>
            <p:ph idx="1"/>
          </p:nvPr>
        </p:nvSpPr>
        <p:spPr/>
        <p:txBody>
          <a:bodyPr>
            <a:normAutofit lnSpcReduction="10000"/>
          </a:bodyPr>
          <a:lstStyle/>
          <a:p>
            <a:pPr marL="36900" indent="0">
              <a:buNone/>
            </a:pPr>
            <a:r>
              <a:rPr lang="en-US" sz="2400" dirty="0">
                <a:effectLst/>
              </a:rPr>
              <a:t>Isaiah 61: 1,2</a:t>
            </a:r>
          </a:p>
          <a:p>
            <a:pPr marL="36900" indent="0" algn="ctr">
              <a:buNone/>
            </a:pPr>
            <a:r>
              <a:rPr lang="en-US" sz="2400" baseline="30000" dirty="0"/>
              <a:t>1 </a:t>
            </a:r>
            <a:r>
              <a:rPr lang="en-US" sz="2400" dirty="0">
                <a:effectLst/>
              </a:rPr>
              <a:t>The Spirit of the Sovereign </a:t>
            </a:r>
            <a:r>
              <a:rPr lang="en-US" sz="2400" u="sng" dirty="0">
                <a:effectLst/>
              </a:rPr>
              <a:t>Lord</a:t>
            </a:r>
            <a:r>
              <a:rPr lang="en-US" sz="2400" dirty="0">
                <a:effectLst/>
              </a:rPr>
              <a:t> is upon me, </a:t>
            </a:r>
            <a:br>
              <a:rPr lang="en-US" sz="2400" dirty="0">
                <a:effectLst/>
              </a:rPr>
            </a:br>
            <a:r>
              <a:rPr lang="en-US" sz="2400" dirty="0">
                <a:effectLst/>
              </a:rPr>
              <a:t>because the </a:t>
            </a:r>
            <a:r>
              <a:rPr lang="en-US" sz="2400" u="sng" dirty="0">
                <a:effectLst/>
              </a:rPr>
              <a:t>Lord</a:t>
            </a:r>
            <a:r>
              <a:rPr lang="en-US" sz="2400" dirty="0">
                <a:effectLst/>
              </a:rPr>
              <a:t> has appointed me </a:t>
            </a:r>
            <a:br>
              <a:rPr lang="en-US" sz="2400" dirty="0">
                <a:effectLst/>
              </a:rPr>
            </a:br>
            <a:r>
              <a:rPr lang="en-US" sz="2400" dirty="0">
                <a:effectLst/>
              </a:rPr>
              <a:t>to bring good news to the poor. </a:t>
            </a:r>
            <a:br>
              <a:rPr lang="en-US" sz="2400" dirty="0">
                <a:effectLst/>
              </a:rPr>
            </a:br>
            <a:r>
              <a:rPr lang="en-US" sz="2400" dirty="0">
                <a:effectLst/>
              </a:rPr>
              <a:t>He has sent me to comfort the brokenhearted </a:t>
            </a:r>
            <a:br>
              <a:rPr lang="en-US" sz="2400" dirty="0">
                <a:effectLst/>
              </a:rPr>
            </a:br>
            <a:r>
              <a:rPr lang="en-US" sz="2400" dirty="0">
                <a:effectLst/>
              </a:rPr>
              <a:t>and to announce that captives will be released </a:t>
            </a:r>
            <a:br>
              <a:rPr lang="en-US" sz="2400" dirty="0">
                <a:effectLst/>
              </a:rPr>
            </a:br>
            <a:r>
              <a:rPr lang="en-US" sz="2400" dirty="0">
                <a:effectLst/>
              </a:rPr>
              <a:t>and prisoners will be freed.  </a:t>
            </a:r>
            <a:br>
              <a:rPr lang="en-US" sz="2400" dirty="0">
                <a:effectLst/>
              </a:rPr>
            </a:br>
            <a:r>
              <a:rPr lang="en-US" sz="2400" baseline="30000" dirty="0"/>
              <a:t>2</a:t>
            </a:r>
            <a:r>
              <a:rPr lang="en-US" sz="2400" dirty="0">
                <a:effectLst/>
              </a:rPr>
              <a:t> He has sent me to tell those who mourn </a:t>
            </a:r>
            <a:br>
              <a:rPr lang="en-US" sz="2400" dirty="0">
                <a:effectLst/>
              </a:rPr>
            </a:br>
            <a:r>
              <a:rPr lang="en-US" sz="2400" dirty="0">
                <a:effectLst/>
              </a:rPr>
              <a:t>that the time of the </a:t>
            </a:r>
            <a:r>
              <a:rPr lang="en-US" sz="2400" u="sng" dirty="0">
                <a:effectLst/>
              </a:rPr>
              <a:t>Lord</a:t>
            </a:r>
            <a:r>
              <a:rPr lang="en-US" sz="2400" dirty="0">
                <a:effectLst/>
              </a:rPr>
              <a:t>'s favor has come,  </a:t>
            </a:r>
            <a:br>
              <a:rPr lang="en-US" sz="2400" dirty="0">
                <a:effectLst/>
              </a:rPr>
            </a:br>
            <a:r>
              <a:rPr lang="en-US" sz="2400" dirty="0">
                <a:effectLst/>
              </a:rPr>
              <a:t>and with it, the day of God's anger against their enemies. </a:t>
            </a:r>
          </a:p>
          <a:p>
            <a:pPr marL="36900" indent="0">
              <a:buNone/>
            </a:pPr>
            <a:r>
              <a:rPr lang="en-US" dirty="0">
                <a:effectLst/>
              </a:rPr>
              <a:t> </a:t>
            </a:r>
          </a:p>
          <a:p>
            <a:endParaRPr lang="en-US" dirty="0"/>
          </a:p>
        </p:txBody>
      </p:sp>
    </p:spTree>
    <p:extLst>
      <p:ext uri="{BB962C8B-B14F-4D97-AF65-F5344CB8AC3E}">
        <p14:creationId xmlns:p14="http://schemas.microsoft.com/office/powerpoint/2010/main" val="219124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491E-8FBD-459F-A585-8F74331B4693}"/>
              </a:ext>
            </a:extLst>
          </p:cNvPr>
          <p:cNvSpPr>
            <a:spLocks noGrp="1"/>
          </p:cNvSpPr>
          <p:nvPr>
            <p:ph type="title"/>
          </p:nvPr>
        </p:nvSpPr>
        <p:spPr/>
        <p:txBody>
          <a:bodyPr/>
          <a:lstStyle/>
          <a:p>
            <a:r>
              <a:rPr lang="en-US" dirty="0"/>
              <a:t>What Jesus read and what he didn’t read</a:t>
            </a:r>
          </a:p>
        </p:txBody>
      </p:sp>
      <p:sp>
        <p:nvSpPr>
          <p:cNvPr id="3" name="Content Placeholder 2">
            <a:extLst>
              <a:ext uri="{FF2B5EF4-FFF2-40B4-BE49-F238E27FC236}">
                <a16:creationId xmlns:a16="http://schemas.microsoft.com/office/drawing/2014/main" id="{8E7FCD24-4F85-4E71-A613-B9373918781C}"/>
              </a:ext>
            </a:extLst>
          </p:cNvPr>
          <p:cNvSpPr>
            <a:spLocks noGrp="1"/>
          </p:cNvSpPr>
          <p:nvPr>
            <p:ph idx="1"/>
          </p:nvPr>
        </p:nvSpPr>
        <p:spPr/>
        <p:txBody>
          <a:bodyPr/>
          <a:lstStyle/>
          <a:p>
            <a:pPr marL="36900" indent="0">
              <a:buNone/>
            </a:pPr>
            <a:r>
              <a:rPr lang="en-US" sz="2400" dirty="0">
                <a:effectLst/>
              </a:rPr>
              <a:t>Isaiah 61: 1,2</a:t>
            </a:r>
          </a:p>
          <a:p>
            <a:pPr marL="36900" indent="0" algn="ctr">
              <a:buNone/>
            </a:pPr>
            <a:r>
              <a:rPr lang="en-US" sz="2400" baseline="30000" dirty="0">
                <a:solidFill>
                  <a:srgbClr val="00B050"/>
                </a:solidFill>
              </a:rPr>
              <a:t>1 </a:t>
            </a:r>
            <a:r>
              <a:rPr lang="en-US" sz="2400" dirty="0">
                <a:solidFill>
                  <a:srgbClr val="00B050"/>
                </a:solidFill>
                <a:effectLst/>
              </a:rPr>
              <a:t>The Spirit of the Sovereign </a:t>
            </a:r>
            <a:r>
              <a:rPr lang="en-US" sz="2400" u="sng" dirty="0">
                <a:solidFill>
                  <a:srgbClr val="00B050"/>
                </a:solidFill>
                <a:effectLst/>
              </a:rPr>
              <a:t>Lord</a:t>
            </a:r>
            <a:r>
              <a:rPr lang="en-US" sz="2400" dirty="0">
                <a:solidFill>
                  <a:srgbClr val="00B050"/>
                </a:solidFill>
                <a:effectLst/>
              </a:rPr>
              <a:t> is upon me, </a:t>
            </a:r>
            <a:br>
              <a:rPr lang="en-US" sz="2400" dirty="0">
                <a:solidFill>
                  <a:srgbClr val="00B050"/>
                </a:solidFill>
                <a:effectLst/>
              </a:rPr>
            </a:br>
            <a:r>
              <a:rPr lang="en-US" sz="2400" dirty="0">
                <a:solidFill>
                  <a:srgbClr val="00B050"/>
                </a:solidFill>
                <a:effectLst/>
              </a:rPr>
              <a:t>because the </a:t>
            </a:r>
            <a:r>
              <a:rPr lang="en-US" sz="2400" u="sng" dirty="0">
                <a:solidFill>
                  <a:srgbClr val="00B050"/>
                </a:solidFill>
                <a:effectLst/>
              </a:rPr>
              <a:t>Lord</a:t>
            </a:r>
            <a:r>
              <a:rPr lang="en-US" sz="2400" dirty="0">
                <a:solidFill>
                  <a:srgbClr val="00B050"/>
                </a:solidFill>
                <a:effectLst/>
              </a:rPr>
              <a:t> has appointed me </a:t>
            </a:r>
            <a:br>
              <a:rPr lang="en-US" sz="2400" dirty="0">
                <a:solidFill>
                  <a:srgbClr val="00B050"/>
                </a:solidFill>
                <a:effectLst/>
              </a:rPr>
            </a:br>
            <a:r>
              <a:rPr lang="en-US" sz="2400" dirty="0">
                <a:solidFill>
                  <a:srgbClr val="00B050"/>
                </a:solidFill>
                <a:effectLst/>
              </a:rPr>
              <a:t>to bring good news to the poor. </a:t>
            </a:r>
            <a:br>
              <a:rPr lang="en-US" sz="2400" dirty="0">
                <a:solidFill>
                  <a:srgbClr val="00B050"/>
                </a:solidFill>
                <a:effectLst/>
              </a:rPr>
            </a:br>
            <a:r>
              <a:rPr lang="en-US" sz="2400" dirty="0">
                <a:solidFill>
                  <a:srgbClr val="00B050"/>
                </a:solidFill>
                <a:effectLst/>
              </a:rPr>
              <a:t>He has sent me to comfort the brokenhearted </a:t>
            </a:r>
            <a:br>
              <a:rPr lang="en-US" sz="2400" dirty="0">
                <a:solidFill>
                  <a:srgbClr val="00B050"/>
                </a:solidFill>
                <a:effectLst/>
              </a:rPr>
            </a:br>
            <a:r>
              <a:rPr lang="en-US" sz="2400" dirty="0">
                <a:solidFill>
                  <a:srgbClr val="00B050"/>
                </a:solidFill>
                <a:effectLst/>
              </a:rPr>
              <a:t>and to announce that captives will be released </a:t>
            </a:r>
            <a:br>
              <a:rPr lang="en-US" sz="2400" dirty="0">
                <a:solidFill>
                  <a:srgbClr val="00B050"/>
                </a:solidFill>
                <a:effectLst/>
              </a:rPr>
            </a:br>
            <a:r>
              <a:rPr lang="en-US" sz="2400" dirty="0">
                <a:solidFill>
                  <a:srgbClr val="00B050"/>
                </a:solidFill>
                <a:effectLst/>
              </a:rPr>
              <a:t>and prisoners will be freed.  </a:t>
            </a:r>
            <a:br>
              <a:rPr lang="en-US" sz="2400" dirty="0">
                <a:solidFill>
                  <a:srgbClr val="00B050"/>
                </a:solidFill>
                <a:effectLst/>
              </a:rPr>
            </a:br>
            <a:r>
              <a:rPr lang="en-US" sz="2400" baseline="30000" dirty="0">
                <a:solidFill>
                  <a:srgbClr val="00B050"/>
                </a:solidFill>
              </a:rPr>
              <a:t>2</a:t>
            </a:r>
            <a:r>
              <a:rPr lang="en-US" sz="2400" dirty="0">
                <a:solidFill>
                  <a:srgbClr val="00B050"/>
                </a:solidFill>
                <a:effectLst/>
              </a:rPr>
              <a:t> He has sent me to tell those who mourn </a:t>
            </a:r>
            <a:br>
              <a:rPr lang="en-US" sz="2400" dirty="0">
                <a:solidFill>
                  <a:srgbClr val="00B050"/>
                </a:solidFill>
                <a:effectLst/>
              </a:rPr>
            </a:br>
            <a:r>
              <a:rPr lang="en-US" sz="2400" dirty="0">
                <a:solidFill>
                  <a:srgbClr val="00B050"/>
                </a:solidFill>
                <a:effectLst/>
              </a:rPr>
              <a:t>that the time of the </a:t>
            </a:r>
            <a:r>
              <a:rPr lang="en-US" sz="2400" u="sng" dirty="0">
                <a:solidFill>
                  <a:srgbClr val="00B050"/>
                </a:solidFill>
                <a:effectLst/>
              </a:rPr>
              <a:t>Lord</a:t>
            </a:r>
            <a:r>
              <a:rPr lang="en-US" sz="2400" dirty="0">
                <a:solidFill>
                  <a:srgbClr val="00B050"/>
                </a:solidFill>
                <a:effectLst/>
              </a:rPr>
              <a:t>'s favor has come,  </a:t>
            </a:r>
            <a:br>
              <a:rPr lang="en-US" sz="2400" dirty="0">
                <a:solidFill>
                  <a:srgbClr val="00B050"/>
                </a:solidFill>
                <a:effectLst/>
              </a:rPr>
            </a:br>
            <a:r>
              <a:rPr lang="en-US" sz="2400" dirty="0">
                <a:solidFill>
                  <a:srgbClr val="FF0000"/>
                </a:solidFill>
                <a:effectLst/>
              </a:rPr>
              <a:t>and with it, the day of God's anger against their enemies. </a:t>
            </a:r>
            <a:endParaRPr lang="en-US" sz="2400" dirty="0">
              <a:effectLst/>
            </a:endParaRPr>
          </a:p>
          <a:p>
            <a:endParaRPr lang="en-US" dirty="0"/>
          </a:p>
        </p:txBody>
      </p:sp>
    </p:spTree>
    <p:extLst>
      <p:ext uri="{BB962C8B-B14F-4D97-AF65-F5344CB8AC3E}">
        <p14:creationId xmlns:p14="http://schemas.microsoft.com/office/powerpoint/2010/main" val="333979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895-2534-48E9-A848-0CA8EFD628A5}"/>
              </a:ext>
            </a:extLst>
          </p:cNvPr>
          <p:cNvSpPr>
            <a:spLocks noGrp="1"/>
          </p:cNvSpPr>
          <p:nvPr>
            <p:ph type="title"/>
          </p:nvPr>
        </p:nvSpPr>
        <p:spPr/>
        <p:txBody>
          <a:bodyPr/>
          <a:lstStyle/>
          <a:p>
            <a:r>
              <a:rPr lang="en-US" dirty="0"/>
              <a:t>Jesus’ Message </a:t>
            </a:r>
          </a:p>
        </p:txBody>
      </p:sp>
      <p:sp>
        <p:nvSpPr>
          <p:cNvPr id="3" name="Content Placeholder 2">
            <a:extLst>
              <a:ext uri="{FF2B5EF4-FFF2-40B4-BE49-F238E27FC236}">
                <a16:creationId xmlns:a16="http://schemas.microsoft.com/office/drawing/2014/main" id="{BE4FC9A8-AFD8-45B6-AA2A-3ACFE5179896}"/>
              </a:ext>
            </a:extLst>
          </p:cNvPr>
          <p:cNvSpPr>
            <a:spLocks noGrp="1"/>
          </p:cNvSpPr>
          <p:nvPr>
            <p:ph idx="1"/>
          </p:nvPr>
        </p:nvSpPr>
        <p:spPr/>
        <p:txBody>
          <a:bodyPr/>
          <a:lstStyle/>
          <a:p>
            <a:pPr marL="88900" indent="-50800"/>
            <a:r>
              <a:rPr lang="en-US" sz="2100" dirty="0"/>
              <a:t> “The Scripture you've just heard has been fulfilled this very day!”</a:t>
            </a:r>
          </a:p>
          <a:p>
            <a:pPr marL="88900" indent="-50800"/>
            <a:r>
              <a:rPr lang="en-US" sz="2100" dirty="0"/>
              <a:t> Jesus  unmistakably claims to be the Messiah </a:t>
            </a:r>
          </a:p>
          <a:p>
            <a:pPr marL="88900" indent="-50800"/>
            <a:r>
              <a:rPr lang="en-US" sz="2100" dirty="0"/>
              <a:t> First reaction:  Isn’t this Joseph’s son?   </a:t>
            </a:r>
          </a:p>
          <a:p>
            <a:pPr marL="88900" lvl="1" indent="-50800"/>
            <a:r>
              <a:rPr lang="en-US" sz="2100" dirty="0"/>
              <a:t> Passive Unbelief </a:t>
            </a:r>
          </a:p>
          <a:p>
            <a:pPr marL="88900" lvl="1" indent="-50800"/>
            <a:r>
              <a:rPr lang="en-US" sz="2100" dirty="0"/>
              <a:t> Jesus responds with a proverb:  A prophet is not accepted in his home town.    </a:t>
            </a:r>
          </a:p>
          <a:p>
            <a:pPr marL="36900" indent="0">
              <a:buNone/>
            </a:pPr>
            <a:endParaRPr lang="en-US" dirty="0"/>
          </a:p>
        </p:txBody>
      </p:sp>
    </p:spTree>
    <p:extLst>
      <p:ext uri="{BB962C8B-B14F-4D97-AF65-F5344CB8AC3E}">
        <p14:creationId xmlns:p14="http://schemas.microsoft.com/office/powerpoint/2010/main" val="339394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80C0-2F73-409B-8CE5-87BBE577D3DB}"/>
              </a:ext>
            </a:extLst>
          </p:cNvPr>
          <p:cNvSpPr>
            <a:spLocks noGrp="1"/>
          </p:cNvSpPr>
          <p:nvPr>
            <p:ph type="title"/>
          </p:nvPr>
        </p:nvSpPr>
        <p:spPr/>
        <p:txBody>
          <a:bodyPr/>
          <a:lstStyle/>
          <a:p>
            <a:r>
              <a:rPr lang="en-US" dirty="0"/>
              <a:t>Jesus explains messianic ministry </a:t>
            </a:r>
          </a:p>
        </p:txBody>
      </p:sp>
      <p:sp>
        <p:nvSpPr>
          <p:cNvPr id="3" name="Content Placeholder 2">
            <a:extLst>
              <a:ext uri="{FF2B5EF4-FFF2-40B4-BE49-F238E27FC236}">
                <a16:creationId xmlns:a16="http://schemas.microsoft.com/office/drawing/2014/main" id="{EFE82F1E-5281-4E58-B775-27C5C1E942FD}"/>
              </a:ext>
            </a:extLst>
          </p:cNvPr>
          <p:cNvSpPr>
            <a:spLocks noGrp="1"/>
          </p:cNvSpPr>
          <p:nvPr>
            <p:ph idx="1"/>
          </p:nvPr>
        </p:nvSpPr>
        <p:spPr/>
        <p:txBody>
          <a:bodyPr/>
          <a:lstStyle/>
          <a:p>
            <a:r>
              <a:rPr lang="en-US" dirty="0"/>
              <a:t>Elijah was sent to the widow of Zarephath – a gentile!</a:t>
            </a:r>
          </a:p>
          <a:p>
            <a:r>
              <a:rPr lang="en-US" dirty="0"/>
              <a:t>Elisha healed Naaman of his leprosy – a gentile! </a:t>
            </a:r>
          </a:p>
          <a:p>
            <a:r>
              <a:rPr lang="en-US" dirty="0"/>
              <a:t> Even though Jesus does not say it directly the message is clear: </a:t>
            </a:r>
            <a:br>
              <a:rPr lang="en-US" dirty="0"/>
            </a:br>
            <a:r>
              <a:rPr lang="en-US" dirty="0"/>
              <a:t>The Messiah a Messiah for the Gentiles</a:t>
            </a:r>
          </a:p>
          <a:p>
            <a:r>
              <a:rPr lang="en-US" dirty="0"/>
              <a:t>So clear it stirs up anger among the audience (</a:t>
            </a:r>
            <a:r>
              <a:rPr lang="en-US"/>
              <a:t>active unbelieve) </a:t>
            </a:r>
            <a:endParaRPr lang="en-US" dirty="0"/>
          </a:p>
          <a:p>
            <a:pPr marL="36900" indent="0">
              <a:buNone/>
            </a:pPr>
            <a:endParaRPr lang="en-US" dirty="0"/>
          </a:p>
        </p:txBody>
      </p:sp>
    </p:spTree>
    <p:extLst>
      <p:ext uri="{BB962C8B-B14F-4D97-AF65-F5344CB8AC3E}">
        <p14:creationId xmlns:p14="http://schemas.microsoft.com/office/powerpoint/2010/main" val="352172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1D09-5747-40C3-8DA0-D0A1BAEF61F8}"/>
              </a:ext>
            </a:extLst>
          </p:cNvPr>
          <p:cNvSpPr>
            <a:spLocks noGrp="1"/>
          </p:cNvSpPr>
          <p:nvPr>
            <p:ph type="title"/>
          </p:nvPr>
        </p:nvSpPr>
        <p:spPr/>
        <p:txBody>
          <a:bodyPr/>
          <a:lstStyle/>
          <a:p>
            <a:r>
              <a:rPr lang="en-US" dirty="0"/>
              <a:t>Messianic expectations </a:t>
            </a:r>
          </a:p>
        </p:txBody>
      </p:sp>
      <p:sp>
        <p:nvSpPr>
          <p:cNvPr id="6" name="Text Placeholder 5">
            <a:extLst>
              <a:ext uri="{FF2B5EF4-FFF2-40B4-BE49-F238E27FC236}">
                <a16:creationId xmlns:a16="http://schemas.microsoft.com/office/drawing/2014/main" id="{76B7DCD2-E856-4B21-848A-5EEB27D48313}"/>
              </a:ext>
            </a:extLst>
          </p:cNvPr>
          <p:cNvSpPr>
            <a:spLocks noGrp="1"/>
          </p:cNvSpPr>
          <p:nvPr>
            <p:ph type="body" idx="1"/>
          </p:nvPr>
        </p:nvSpPr>
        <p:spPr/>
        <p:txBody>
          <a:bodyPr/>
          <a:lstStyle/>
          <a:p>
            <a:r>
              <a:rPr lang="en-US" dirty="0"/>
              <a:t>What the Jews expected </a:t>
            </a:r>
          </a:p>
        </p:txBody>
      </p:sp>
      <p:sp>
        <p:nvSpPr>
          <p:cNvPr id="4" name="Content Placeholder 3">
            <a:extLst>
              <a:ext uri="{FF2B5EF4-FFF2-40B4-BE49-F238E27FC236}">
                <a16:creationId xmlns:a16="http://schemas.microsoft.com/office/drawing/2014/main" id="{84C86D0B-8D36-496F-90A9-F7FE493C461D}"/>
              </a:ext>
            </a:extLst>
          </p:cNvPr>
          <p:cNvSpPr>
            <a:spLocks noGrp="1"/>
          </p:cNvSpPr>
          <p:nvPr>
            <p:ph sz="half" idx="2"/>
          </p:nvPr>
        </p:nvSpPr>
        <p:spPr/>
        <p:txBody>
          <a:bodyPr/>
          <a:lstStyle/>
          <a:p>
            <a:r>
              <a:rPr lang="en-US" dirty="0"/>
              <a:t>Messiah would be from Bethlehem, Judah</a:t>
            </a:r>
          </a:p>
          <a:p>
            <a:r>
              <a:rPr lang="en-US" dirty="0"/>
              <a:t>He would bring relief from suffering and judge the oppressors (especially the Romans) </a:t>
            </a:r>
          </a:p>
          <a:p>
            <a:r>
              <a:rPr lang="en-US" dirty="0"/>
              <a:t>He would  be there for the Jews and restore David’s throne and the kingdom of Israel  </a:t>
            </a:r>
          </a:p>
        </p:txBody>
      </p:sp>
      <p:sp>
        <p:nvSpPr>
          <p:cNvPr id="7" name="Text Placeholder 6">
            <a:extLst>
              <a:ext uri="{FF2B5EF4-FFF2-40B4-BE49-F238E27FC236}">
                <a16:creationId xmlns:a16="http://schemas.microsoft.com/office/drawing/2014/main" id="{95F92389-6194-45DF-86B2-A14815644E64}"/>
              </a:ext>
            </a:extLst>
          </p:cNvPr>
          <p:cNvSpPr>
            <a:spLocks noGrp="1"/>
          </p:cNvSpPr>
          <p:nvPr>
            <p:ph type="body" sz="quarter" idx="3"/>
          </p:nvPr>
        </p:nvSpPr>
        <p:spPr/>
        <p:txBody>
          <a:bodyPr/>
          <a:lstStyle/>
          <a:p>
            <a:r>
              <a:rPr lang="en-US" dirty="0"/>
              <a:t>What actually happened</a:t>
            </a:r>
          </a:p>
        </p:txBody>
      </p:sp>
      <p:sp>
        <p:nvSpPr>
          <p:cNvPr id="8" name="Content Placeholder 7">
            <a:extLst>
              <a:ext uri="{FF2B5EF4-FFF2-40B4-BE49-F238E27FC236}">
                <a16:creationId xmlns:a16="http://schemas.microsoft.com/office/drawing/2014/main" id="{0DF107D7-0F49-48F8-90C6-CEDC39CA0CF5}"/>
              </a:ext>
            </a:extLst>
          </p:cNvPr>
          <p:cNvSpPr>
            <a:spLocks noGrp="1"/>
          </p:cNvSpPr>
          <p:nvPr>
            <p:ph sz="quarter" idx="4"/>
          </p:nvPr>
        </p:nvSpPr>
        <p:spPr/>
        <p:txBody>
          <a:bodyPr/>
          <a:lstStyle/>
          <a:p>
            <a:r>
              <a:rPr lang="en-US" dirty="0"/>
              <a:t>His hometown was Nazareth </a:t>
            </a:r>
          </a:p>
          <a:p>
            <a:r>
              <a:rPr lang="en-US" dirty="0"/>
              <a:t>He was here now just to bring relief and salvation </a:t>
            </a:r>
          </a:p>
          <a:p>
            <a:r>
              <a:rPr lang="en-US" dirty="0"/>
              <a:t>He came for the salvation of the all nations! His throne is over a universal kingdom  </a:t>
            </a:r>
          </a:p>
        </p:txBody>
      </p:sp>
    </p:spTree>
    <p:extLst>
      <p:ext uri="{BB962C8B-B14F-4D97-AF65-F5344CB8AC3E}">
        <p14:creationId xmlns:p14="http://schemas.microsoft.com/office/powerpoint/2010/main" val="403429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EEDB77-D98F-4DFF-BD27-56A7752A686B}"/>
              </a:ext>
            </a:extLst>
          </p:cNvPr>
          <p:cNvSpPr>
            <a:spLocks noGrp="1"/>
          </p:cNvSpPr>
          <p:nvPr>
            <p:ph type="title"/>
          </p:nvPr>
        </p:nvSpPr>
        <p:spPr/>
        <p:txBody>
          <a:bodyPr/>
          <a:lstStyle/>
          <a:p>
            <a:r>
              <a:rPr lang="en-US" dirty="0"/>
              <a:t>A Messiah for the nations </a:t>
            </a:r>
          </a:p>
        </p:txBody>
      </p:sp>
      <p:sp>
        <p:nvSpPr>
          <p:cNvPr id="8" name="Content Placeholder 7">
            <a:extLst>
              <a:ext uri="{FF2B5EF4-FFF2-40B4-BE49-F238E27FC236}">
                <a16:creationId xmlns:a16="http://schemas.microsoft.com/office/drawing/2014/main" id="{02A113B0-53F3-4994-89A9-8259BDF2A66D}"/>
              </a:ext>
            </a:extLst>
          </p:cNvPr>
          <p:cNvSpPr>
            <a:spLocks noGrp="1"/>
          </p:cNvSpPr>
          <p:nvPr>
            <p:ph idx="1"/>
          </p:nvPr>
        </p:nvSpPr>
        <p:spPr/>
        <p:txBody>
          <a:bodyPr>
            <a:normAutofit/>
          </a:bodyPr>
          <a:lstStyle/>
          <a:p>
            <a:r>
              <a:rPr lang="en-US" sz="2400" dirty="0"/>
              <a:t>This idea was a novelty for many Jews </a:t>
            </a:r>
          </a:p>
          <a:p>
            <a:r>
              <a:rPr lang="en-US" sz="2400" dirty="0"/>
              <a:t>Paul calls it a mystery hidden for ages past </a:t>
            </a:r>
          </a:p>
          <a:p>
            <a:r>
              <a:rPr lang="en-US" sz="2400" dirty="0"/>
              <a:t>However, it was there for people to see (if they wanted to) </a:t>
            </a:r>
          </a:p>
          <a:p>
            <a:pPr marL="358775" lvl="1" indent="-269875"/>
            <a:r>
              <a:rPr lang="en-US" sz="2400" dirty="0"/>
              <a:t>When Abraham was called it was to bless all nations through him </a:t>
            </a:r>
          </a:p>
          <a:p>
            <a:pPr marL="358775" lvl="1" indent="-269875"/>
            <a:r>
              <a:rPr lang="en-US" sz="2400" dirty="0"/>
              <a:t>Many prophets – especially Isaiah – make it clear that God’s goal is   restoration of the whole earth, not just Israel</a:t>
            </a:r>
          </a:p>
          <a:p>
            <a:r>
              <a:rPr lang="en-US" sz="2400" dirty="0"/>
              <a:t>The reaction of the Jews in Nazareth is repeated when Paul gets arrested in Jerusalem (Acts 22)</a:t>
            </a:r>
          </a:p>
        </p:txBody>
      </p:sp>
    </p:spTree>
    <p:extLst>
      <p:ext uri="{BB962C8B-B14F-4D97-AF65-F5344CB8AC3E}">
        <p14:creationId xmlns:p14="http://schemas.microsoft.com/office/powerpoint/2010/main" val="325059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4208-F24E-4F21-96D5-425879A50DD6}"/>
              </a:ext>
            </a:extLst>
          </p:cNvPr>
          <p:cNvSpPr>
            <a:spLocks noGrp="1"/>
          </p:cNvSpPr>
          <p:nvPr>
            <p:ph type="title"/>
          </p:nvPr>
        </p:nvSpPr>
        <p:spPr/>
        <p:txBody>
          <a:bodyPr/>
          <a:lstStyle/>
          <a:p>
            <a:r>
              <a:rPr lang="en-US" dirty="0"/>
              <a:t>Who do you believe Jesus is?  </a:t>
            </a:r>
          </a:p>
        </p:txBody>
      </p:sp>
      <p:sp>
        <p:nvSpPr>
          <p:cNvPr id="3" name="Content Placeholder 2">
            <a:extLst>
              <a:ext uri="{FF2B5EF4-FFF2-40B4-BE49-F238E27FC236}">
                <a16:creationId xmlns:a16="http://schemas.microsoft.com/office/drawing/2014/main" id="{25DC49C1-D763-485F-BA78-1963E05C4E51}"/>
              </a:ext>
            </a:extLst>
          </p:cNvPr>
          <p:cNvSpPr>
            <a:spLocks noGrp="1"/>
          </p:cNvSpPr>
          <p:nvPr>
            <p:ph idx="1"/>
          </p:nvPr>
        </p:nvSpPr>
        <p:spPr/>
        <p:txBody>
          <a:bodyPr>
            <a:normAutofit/>
          </a:bodyPr>
          <a:lstStyle/>
          <a:p>
            <a:r>
              <a:rPr lang="en-US" sz="2400" dirty="0"/>
              <a:t>A good man?  </a:t>
            </a:r>
          </a:p>
          <a:p>
            <a:r>
              <a:rPr lang="en-US" sz="2400" dirty="0"/>
              <a:t>A great teacher?  </a:t>
            </a:r>
          </a:p>
          <a:p>
            <a:r>
              <a:rPr lang="en-US" sz="2400" dirty="0"/>
              <a:t>The Messiah who brings salvation to you and every one else near and far</a:t>
            </a:r>
          </a:p>
        </p:txBody>
      </p:sp>
    </p:spTree>
    <p:extLst>
      <p:ext uri="{BB962C8B-B14F-4D97-AF65-F5344CB8AC3E}">
        <p14:creationId xmlns:p14="http://schemas.microsoft.com/office/powerpoint/2010/main" val="110188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99B-8438-4875-A568-A5A783FC34C1}"/>
              </a:ext>
            </a:extLst>
          </p:cNvPr>
          <p:cNvSpPr>
            <a:spLocks noGrp="1"/>
          </p:cNvSpPr>
          <p:nvPr>
            <p:ph type="title"/>
          </p:nvPr>
        </p:nvSpPr>
        <p:spPr>
          <a:xfrm>
            <a:off x="919119" y="581575"/>
            <a:ext cx="10353762" cy="970450"/>
          </a:xfrm>
        </p:spPr>
        <p:txBody>
          <a:bodyPr/>
          <a:lstStyle/>
          <a:p>
            <a:r>
              <a:rPr lang="en-US" dirty="0"/>
              <a:t>Beginning Thoughts </a:t>
            </a:r>
          </a:p>
        </p:txBody>
      </p:sp>
      <p:sp>
        <p:nvSpPr>
          <p:cNvPr id="3" name="Content Placeholder 2">
            <a:extLst>
              <a:ext uri="{FF2B5EF4-FFF2-40B4-BE49-F238E27FC236}">
                <a16:creationId xmlns:a16="http://schemas.microsoft.com/office/drawing/2014/main" id="{A0088F75-FD04-406F-8C99-A1AC858ACE90}"/>
              </a:ext>
            </a:extLst>
          </p:cNvPr>
          <p:cNvSpPr>
            <a:spLocks noGrp="1"/>
          </p:cNvSpPr>
          <p:nvPr>
            <p:ph idx="1"/>
          </p:nvPr>
        </p:nvSpPr>
        <p:spPr/>
        <p:txBody>
          <a:bodyPr>
            <a:normAutofit/>
          </a:bodyPr>
          <a:lstStyle/>
          <a:p>
            <a:r>
              <a:rPr lang="en-US" sz="2800" dirty="0"/>
              <a:t>The book of Isaiah </a:t>
            </a:r>
          </a:p>
          <a:p>
            <a:r>
              <a:rPr lang="en-US" sz="2800" dirty="0"/>
              <a:t>Author: Isaiah </a:t>
            </a:r>
          </a:p>
          <a:p>
            <a:r>
              <a:rPr lang="en-US" sz="2800" dirty="0"/>
              <a:t>Time of authorship (739-681 BC)</a:t>
            </a:r>
          </a:p>
          <a:p>
            <a:r>
              <a:rPr lang="en-US" sz="2800" dirty="0"/>
              <a:t>Location: Judah </a:t>
            </a:r>
          </a:p>
          <a:p>
            <a:r>
              <a:rPr lang="en-US" sz="2800" dirty="0"/>
              <a:t>Lived at the time of kings  Uzziah (Azariah), Jotham, Ahaz, and Hezekiah and prophets Hosea, Amos and Micah </a:t>
            </a:r>
          </a:p>
        </p:txBody>
      </p:sp>
    </p:spTree>
    <p:extLst>
      <p:ext uri="{BB962C8B-B14F-4D97-AF65-F5344CB8AC3E}">
        <p14:creationId xmlns:p14="http://schemas.microsoft.com/office/powerpoint/2010/main" val="348144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99B-8438-4875-A568-A5A783FC34C1}"/>
              </a:ext>
            </a:extLst>
          </p:cNvPr>
          <p:cNvSpPr>
            <a:spLocks noGrp="1"/>
          </p:cNvSpPr>
          <p:nvPr>
            <p:ph type="title"/>
          </p:nvPr>
        </p:nvSpPr>
        <p:spPr>
          <a:xfrm>
            <a:off x="919119" y="581575"/>
            <a:ext cx="10353762" cy="970450"/>
          </a:xfrm>
        </p:spPr>
        <p:txBody>
          <a:bodyPr/>
          <a:lstStyle/>
          <a:p>
            <a:r>
              <a:rPr lang="en-US" dirty="0" err="1"/>
              <a:t>Deutero</a:t>
            </a:r>
            <a:r>
              <a:rPr lang="en-US" dirty="0"/>
              <a:t>-Isaiah?  </a:t>
            </a:r>
          </a:p>
        </p:txBody>
      </p:sp>
      <p:sp>
        <p:nvSpPr>
          <p:cNvPr id="3" name="Content Placeholder 2">
            <a:extLst>
              <a:ext uri="{FF2B5EF4-FFF2-40B4-BE49-F238E27FC236}">
                <a16:creationId xmlns:a16="http://schemas.microsoft.com/office/drawing/2014/main" id="{A0088F75-FD04-406F-8C99-A1AC858ACE90}"/>
              </a:ext>
            </a:extLst>
          </p:cNvPr>
          <p:cNvSpPr>
            <a:spLocks noGrp="1"/>
          </p:cNvSpPr>
          <p:nvPr>
            <p:ph idx="1"/>
          </p:nvPr>
        </p:nvSpPr>
        <p:spPr/>
        <p:txBody>
          <a:bodyPr>
            <a:normAutofit lnSpcReduction="10000"/>
          </a:bodyPr>
          <a:lstStyle/>
          <a:p>
            <a:r>
              <a:rPr lang="en-US" sz="2800" dirty="0"/>
              <a:t>Many commentators will say that chapters 40 – 66 were actually written by someone else, much later (during the exile)   </a:t>
            </a:r>
          </a:p>
          <a:p>
            <a:r>
              <a:rPr lang="en-US" sz="2800" dirty="0"/>
              <a:t>Many will also say that chapters 55-66 were written by third author after the exile </a:t>
            </a:r>
          </a:p>
          <a:p>
            <a:r>
              <a:rPr lang="en-US" sz="2800" dirty="0"/>
              <a:t>Why?  	</a:t>
            </a:r>
          </a:p>
          <a:p>
            <a:pPr lvl="1"/>
            <a:r>
              <a:rPr lang="en-US" sz="2600" dirty="0"/>
              <a:t>Different message </a:t>
            </a:r>
          </a:p>
          <a:p>
            <a:pPr lvl="1"/>
            <a:r>
              <a:rPr lang="en-US" sz="2600" dirty="0"/>
              <a:t>Different style </a:t>
            </a:r>
          </a:p>
          <a:p>
            <a:pPr lvl="1"/>
            <a:r>
              <a:rPr lang="en-US" sz="2600" dirty="0"/>
              <a:t>Cyrus is mentioned by name  </a:t>
            </a:r>
          </a:p>
        </p:txBody>
      </p:sp>
    </p:spTree>
    <p:extLst>
      <p:ext uri="{BB962C8B-B14F-4D97-AF65-F5344CB8AC3E}">
        <p14:creationId xmlns:p14="http://schemas.microsoft.com/office/powerpoint/2010/main" val="52736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303A-7BDC-4487-BEB3-330C4453645F}"/>
              </a:ext>
            </a:extLst>
          </p:cNvPr>
          <p:cNvSpPr>
            <a:spLocks noGrp="1"/>
          </p:cNvSpPr>
          <p:nvPr>
            <p:ph type="title"/>
          </p:nvPr>
        </p:nvSpPr>
        <p:spPr/>
        <p:txBody>
          <a:bodyPr/>
          <a:lstStyle/>
          <a:p>
            <a:r>
              <a:rPr lang="en-US" dirty="0"/>
              <a:t>Idea of </a:t>
            </a:r>
            <a:r>
              <a:rPr lang="en-US" dirty="0" err="1"/>
              <a:t>Deutero</a:t>
            </a:r>
            <a:r>
              <a:rPr lang="en-US" dirty="0"/>
              <a:t>-Isaiah is widespread </a:t>
            </a:r>
          </a:p>
        </p:txBody>
      </p:sp>
      <p:sp>
        <p:nvSpPr>
          <p:cNvPr id="3" name="Content Placeholder 2">
            <a:extLst>
              <a:ext uri="{FF2B5EF4-FFF2-40B4-BE49-F238E27FC236}">
                <a16:creationId xmlns:a16="http://schemas.microsoft.com/office/drawing/2014/main" id="{184ACBD9-2C67-4297-A1A9-2F8F6B42550F}"/>
              </a:ext>
            </a:extLst>
          </p:cNvPr>
          <p:cNvSpPr>
            <a:spLocks noGrp="1"/>
          </p:cNvSpPr>
          <p:nvPr>
            <p:ph idx="1"/>
          </p:nvPr>
        </p:nvSpPr>
        <p:spPr/>
        <p:txBody>
          <a:bodyPr/>
          <a:lstStyle/>
          <a:p>
            <a:pPr>
              <a:lnSpc>
                <a:spcPct val="90000"/>
              </a:lnSpc>
            </a:pPr>
            <a:r>
              <a:rPr lang="en-US" sz="2600" dirty="0"/>
              <a:t>“</a:t>
            </a:r>
            <a:r>
              <a:rPr lang="en-US" sz="2600" dirty="0" err="1"/>
              <a:t>Jubiläumsbibel</a:t>
            </a:r>
            <a:r>
              <a:rPr lang="en-US" sz="2600" dirty="0"/>
              <a:t>”</a:t>
            </a:r>
          </a:p>
          <a:p>
            <a:pPr>
              <a:lnSpc>
                <a:spcPct val="90000"/>
              </a:lnSpc>
            </a:pPr>
            <a:r>
              <a:rPr lang="en-US" sz="2600" dirty="0"/>
              <a:t>Bible Project </a:t>
            </a:r>
          </a:p>
          <a:p>
            <a:pPr>
              <a:lnSpc>
                <a:spcPct val="90000"/>
              </a:lnSpc>
            </a:pPr>
            <a:r>
              <a:rPr lang="en-US" sz="2600" dirty="0"/>
              <a:t>Etc. </a:t>
            </a:r>
          </a:p>
        </p:txBody>
      </p:sp>
      <p:pic>
        <p:nvPicPr>
          <p:cNvPr id="4" name="Picture 3">
            <a:extLst>
              <a:ext uri="{FF2B5EF4-FFF2-40B4-BE49-F238E27FC236}">
                <a16:creationId xmlns:a16="http://schemas.microsoft.com/office/drawing/2014/main" id="{56A1FE3D-F03E-4838-B526-2B0BB512962F}"/>
              </a:ext>
            </a:extLst>
          </p:cNvPr>
          <p:cNvPicPr>
            <a:picLocks noChangeAspect="1"/>
          </p:cNvPicPr>
          <p:nvPr/>
        </p:nvPicPr>
        <p:blipFill>
          <a:blip r:embed="rId3"/>
          <a:stretch>
            <a:fillRect/>
          </a:stretch>
        </p:blipFill>
        <p:spPr>
          <a:xfrm>
            <a:off x="3875827" y="1769163"/>
            <a:ext cx="8316173" cy="4671393"/>
          </a:xfrm>
          <a:prstGeom prst="rect">
            <a:avLst/>
          </a:prstGeom>
        </p:spPr>
      </p:pic>
    </p:spTree>
    <p:extLst>
      <p:ext uri="{BB962C8B-B14F-4D97-AF65-F5344CB8AC3E}">
        <p14:creationId xmlns:p14="http://schemas.microsoft.com/office/powerpoint/2010/main" val="404165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99B-8438-4875-A568-A5A783FC34C1}"/>
              </a:ext>
            </a:extLst>
          </p:cNvPr>
          <p:cNvSpPr>
            <a:spLocks noGrp="1"/>
          </p:cNvSpPr>
          <p:nvPr>
            <p:ph type="title"/>
          </p:nvPr>
        </p:nvSpPr>
        <p:spPr>
          <a:xfrm>
            <a:off x="919119" y="581575"/>
            <a:ext cx="10353762" cy="970450"/>
          </a:xfrm>
        </p:spPr>
        <p:txBody>
          <a:bodyPr/>
          <a:lstStyle/>
          <a:p>
            <a:r>
              <a:rPr lang="en-US" dirty="0"/>
              <a:t>Arguments against </a:t>
            </a:r>
            <a:r>
              <a:rPr lang="en-US" dirty="0" err="1"/>
              <a:t>Deutero</a:t>
            </a:r>
            <a:r>
              <a:rPr lang="en-US" dirty="0"/>
              <a:t>-Isaiah Hypothesis </a:t>
            </a:r>
          </a:p>
        </p:txBody>
      </p:sp>
      <p:sp>
        <p:nvSpPr>
          <p:cNvPr id="3" name="Content Placeholder 2">
            <a:extLst>
              <a:ext uri="{FF2B5EF4-FFF2-40B4-BE49-F238E27FC236}">
                <a16:creationId xmlns:a16="http://schemas.microsoft.com/office/drawing/2014/main" id="{A0088F75-FD04-406F-8C99-A1AC858ACE90}"/>
              </a:ext>
            </a:extLst>
          </p:cNvPr>
          <p:cNvSpPr>
            <a:spLocks noGrp="1"/>
          </p:cNvSpPr>
          <p:nvPr>
            <p:ph idx="1"/>
          </p:nvPr>
        </p:nvSpPr>
        <p:spPr/>
        <p:txBody>
          <a:bodyPr>
            <a:normAutofit fontScale="92500"/>
          </a:bodyPr>
          <a:lstStyle/>
          <a:p>
            <a:r>
              <a:rPr lang="en-US" sz="2800" dirty="0"/>
              <a:t>First introduced by German Theologians </a:t>
            </a:r>
            <a:br>
              <a:rPr lang="en-US" sz="2800" dirty="0"/>
            </a:br>
            <a:r>
              <a:rPr lang="en-US" sz="2800" dirty="0"/>
              <a:t>Eichhorn and </a:t>
            </a:r>
            <a:r>
              <a:rPr lang="en-US" sz="2800" dirty="0" err="1"/>
              <a:t>Dölderlin</a:t>
            </a:r>
            <a:r>
              <a:rPr lang="en-US" sz="2800" dirty="0"/>
              <a:t> around 1790 </a:t>
            </a:r>
          </a:p>
          <a:p>
            <a:pPr lvl="1"/>
            <a:r>
              <a:rPr lang="en-US" sz="2600" dirty="0"/>
              <a:t>For 2000 + years no one saw a problem</a:t>
            </a:r>
          </a:p>
          <a:p>
            <a:r>
              <a:rPr lang="en-US" sz="2800" dirty="0"/>
              <a:t>Dead Sea scrolls has one scroll for all chapters. Chapter 40 does not even start a new column.</a:t>
            </a:r>
          </a:p>
          <a:p>
            <a:r>
              <a:rPr lang="en-US" sz="2800" dirty="0"/>
              <a:t>Unifying themes and unifying structure throughout all chapters</a:t>
            </a:r>
          </a:p>
          <a:p>
            <a:r>
              <a:rPr lang="en-US" sz="2800" dirty="0"/>
              <a:t>The NT writers refer to Isaiah as author even of the later chapters </a:t>
            </a:r>
          </a:p>
          <a:p>
            <a:r>
              <a:rPr lang="en-US" sz="3000" dirty="0"/>
              <a:t>Good resource: gotquestions.org  </a:t>
            </a:r>
          </a:p>
        </p:txBody>
      </p:sp>
    </p:spTree>
    <p:extLst>
      <p:ext uri="{BB962C8B-B14F-4D97-AF65-F5344CB8AC3E}">
        <p14:creationId xmlns:p14="http://schemas.microsoft.com/office/powerpoint/2010/main" val="82941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303A-7BDC-4487-BEB3-330C4453645F}"/>
              </a:ext>
            </a:extLst>
          </p:cNvPr>
          <p:cNvSpPr>
            <a:spLocks noGrp="1"/>
          </p:cNvSpPr>
          <p:nvPr>
            <p:ph type="title"/>
          </p:nvPr>
        </p:nvSpPr>
        <p:spPr/>
        <p:txBody>
          <a:bodyPr/>
          <a:lstStyle/>
          <a:p>
            <a:r>
              <a:rPr lang="en-US" dirty="0"/>
              <a:t>Message of Isaiah</a:t>
            </a:r>
          </a:p>
        </p:txBody>
      </p:sp>
      <p:sp>
        <p:nvSpPr>
          <p:cNvPr id="3" name="Content Placeholder 2">
            <a:extLst>
              <a:ext uri="{FF2B5EF4-FFF2-40B4-BE49-F238E27FC236}">
                <a16:creationId xmlns:a16="http://schemas.microsoft.com/office/drawing/2014/main" id="{184ACBD9-2C67-4297-A1A9-2F8F6B42550F}"/>
              </a:ext>
            </a:extLst>
          </p:cNvPr>
          <p:cNvSpPr>
            <a:spLocks noGrp="1"/>
          </p:cNvSpPr>
          <p:nvPr>
            <p:ph idx="1"/>
          </p:nvPr>
        </p:nvSpPr>
        <p:spPr>
          <a:xfrm>
            <a:off x="913795" y="1732449"/>
            <a:ext cx="2962032" cy="4592151"/>
          </a:xfrm>
        </p:spPr>
        <p:txBody>
          <a:bodyPr/>
          <a:lstStyle/>
          <a:p>
            <a:pPr>
              <a:lnSpc>
                <a:spcPct val="90000"/>
              </a:lnSpc>
            </a:pPr>
            <a:r>
              <a:rPr lang="en-US" sz="2600" dirty="0"/>
              <a:t>Restoration of the all nations</a:t>
            </a:r>
          </a:p>
          <a:p>
            <a:pPr>
              <a:lnSpc>
                <a:spcPct val="90000"/>
              </a:lnSpc>
            </a:pPr>
            <a:r>
              <a:rPr lang="en-US" sz="2600" dirty="0"/>
              <a:t>Hope for a Restored creation</a:t>
            </a:r>
          </a:p>
        </p:txBody>
      </p:sp>
      <p:pic>
        <p:nvPicPr>
          <p:cNvPr id="4" name="Picture 3">
            <a:extLst>
              <a:ext uri="{FF2B5EF4-FFF2-40B4-BE49-F238E27FC236}">
                <a16:creationId xmlns:a16="http://schemas.microsoft.com/office/drawing/2014/main" id="{56A1FE3D-F03E-4838-B526-2B0BB512962F}"/>
              </a:ext>
            </a:extLst>
          </p:cNvPr>
          <p:cNvPicPr>
            <a:picLocks noChangeAspect="1"/>
          </p:cNvPicPr>
          <p:nvPr/>
        </p:nvPicPr>
        <p:blipFill>
          <a:blip r:embed="rId3"/>
          <a:stretch>
            <a:fillRect/>
          </a:stretch>
        </p:blipFill>
        <p:spPr>
          <a:xfrm>
            <a:off x="3875827" y="1769163"/>
            <a:ext cx="8316173" cy="4671393"/>
          </a:xfrm>
          <a:prstGeom prst="rect">
            <a:avLst/>
          </a:prstGeom>
        </p:spPr>
      </p:pic>
    </p:spTree>
    <p:extLst>
      <p:ext uri="{BB962C8B-B14F-4D97-AF65-F5344CB8AC3E}">
        <p14:creationId xmlns:p14="http://schemas.microsoft.com/office/powerpoint/2010/main" val="122782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99B-8438-4875-A568-A5A783FC34C1}"/>
              </a:ext>
            </a:extLst>
          </p:cNvPr>
          <p:cNvSpPr>
            <a:spLocks noGrp="1"/>
          </p:cNvSpPr>
          <p:nvPr>
            <p:ph type="title"/>
          </p:nvPr>
        </p:nvSpPr>
        <p:spPr/>
        <p:txBody>
          <a:bodyPr/>
          <a:lstStyle/>
          <a:p>
            <a:r>
              <a:rPr lang="en-US" dirty="0"/>
              <a:t>Mat 4:12-17  (NLT)</a:t>
            </a:r>
          </a:p>
        </p:txBody>
      </p:sp>
      <p:sp>
        <p:nvSpPr>
          <p:cNvPr id="3" name="Content Placeholder 2">
            <a:extLst>
              <a:ext uri="{FF2B5EF4-FFF2-40B4-BE49-F238E27FC236}">
                <a16:creationId xmlns:a16="http://schemas.microsoft.com/office/drawing/2014/main" id="{A0088F75-FD04-406F-8C99-A1AC858ACE90}"/>
              </a:ext>
            </a:extLst>
          </p:cNvPr>
          <p:cNvSpPr>
            <a:spLocks noGrp="1"/>
          </p:cNvSpPr>
          <p:nvPr>
            <p:ph idx="1"/>
          </p:nvPr>
        </p:nvSpPr>
        <p:spPr>
          <a:xfrm>
            <a:off x="913795" y="1580050"/>
            <a:ext cx="10353762" cy="5277949"/>
          </a:xfrm>
        </p:spPr>
        <p:txBody>
          <a:bodyPr>
            <a:normAutofit fontScale="55000" lnSpcReduction="20000"/>
          </a:bodyPr>
          <a:lstStyle/>
          <a:p>
            <a:pPr marL="36900" indent="0">
              <a:buNone/>
            </a:pPr>
            <a:r>
              <a:rPr lang="en-US" sz="4400" baseline="30000" dirty="0"/>
              <a:t>12 </a:t>
            </a:r>
            <a:r>
              <a:rPr lang="en-US" sz="4400" dirty="0"/>
              <a:t>When Jesus heard that John had been arrested, he left Judea and returned to Galilee. </a:t>
            </a:r>
            <a:r>
              <a:rPr lang="en-US" sz="4400" baseline="30000" dirty="0"/>
              <a:t>13</a:t>
            </a:r>
            <a:r>
              <a:rPr lang="en-US" sz="4400" dirty="0"/>
              <a:t> He went first to Nazareth, then left there and moved to Capernaum, beside the Sea of Galilee, in the region of Zebulun and Naphtali. </a:t>
            </a:r>
            <a:r>
              <a:rPr lang="en-US" sz="4400" baseline="30000" dirty="0"/>
              <a:t>14</a:t>
            </a:r>
            <a:r>
              <a:rPr lang="en-US" sz="4400" dirty="0"/>
              <a:t> This fulfilled what God said through the prophet Isaiah:</a:t>
            </a:r>
          </a:p>
          <a:p>
            <a:pPr marL="36900" indent="0" algn="ctr">
              <a:buNone/>
            </a:pPr>
            <a:r>
              <a:rPr lang="en-US" sz="4400" baseline="30000" dirty="0"/>
              <a:t>15</a:t>
            </a:r>
            <a:r>
              <a:rPr lang="en-US" sz="4400" dirty="0"/>
              <a:t> “In the land of Zebulun and of Naphtali,</a:t>
            </a:r>
          </a:p>
          <a:p>
            <a:pPr marL="36900" indent="0" algn="ctr">
              <a:buNone/>
            </a:pPr>
            <a:r>
              <a:rPr lang="en-US" sz="4400" dirty="0"/>
              <a:t>beside the sea, beyond the Jordan River,</a:t>
            </a:r>
          </a:p>
          <a:p>
            <a:pPr marL="36900" indent="0" algn="ctr">
              <a:buNone/>
            </a:pPr>
            <a:r>
              <a:rPr lang="en-US" sz="4400" dirty="0"/>
              <a:t>in Galilee where so many Gentiles live,</a:t>
            </a:r>
          </a:p>
          <a:p>
            <a:pPr marL="36900" indent="0" algn="ctr">
              <a:buNone/>
            </a:pPr>
            <a:r>
              <a:rPr lang="en-US" sz="4400" baseline="30000" dirty="0"/>
              <a:t>16</a:t>
            </a:r>
            <a:r>
              <a:rPr lang="en-US" sz="4400" dirty="0"/>
              <a:t> the people who sat in darkness</a:t>
            </a:r>
          </a:p>
          <a:p>
            <a:pPr marL="36900" indent="0" algn="ctr">
              <a:buNone/>
            </a:pPr>
            <a:r>
              <a:rPr lang="en-US" sz="4400" dirty="0"/>
              <a:t>have seen a great light.</a:t>
            </a:r>
          </a:p>
          <a:p>
            <a:pPr marL="36900" indent="0" algn="ctr">
              <a:buNone/>
            </a:pPr>
            <a:r>
              <a:rPr lang="en-US" sz="4400" dirty="0"/>
              <a:t>And for those who lived in the land where death casts its shadow,</a:t>
            </a:r>
          </a:p>
          <a:p>
            <a:pPr marL="36900" indent="0" algn="ctr">
              <a:buNone/>
            </a:pPr>
            <a:r>
              <a:rPr lang="en-US" sz="4400" dirty="0"/>
              <a:t>a light has shined.”</a:t>
            </a:r>
          </a:p>
          <a:p>
            <a:pPr marL="36900" indent="0">
              <a:buNone/>
            </a:pPr>
            <a:r>
              <a:rPr lang="en-US" sz="4400" dirty="0"/>
              <a:t>﻿</a:t>
            </a:r>
            <a:r>
              <a:rPr lang="en-US" sz="4400" baseline="30000" dirty="0"/>
              <a:t>17</a:t>
            </a:r>
            <a:r>
              <a:rPr lang="en-US" sz="4400" dirty="0"/>
              <a:t> From then on Jesus began to preach, “Repent of your sins and turn to God, for the Kingdom of Heaven is near.”</a:t>
            </a:r>
          </a:p>
        </p:txBody>
      </p:sp>
    </p:spTree>
    <p:extLst>
      <p:ext uri="{BB962C8B-B14F-4D97-AF65-F5344CB8AC3E}">
        <p14:creationId xmlns:p14="http://schemas.microsoft.com/office/powerpoint/2010/main" val="170642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99B-8438-4875-A568-A5A783FC34C1}"/>
              </a:ext>
            </a:extLst>
          </p:cNvPr>
          <p:cNvSpPr>
            <a:spLocks noGrp="1"/>
          </p:cNvSpPr>
          <p:nvPr>
            <p:ph type="title"/>
          </p:nvPr>
        </p:nvSpPr>
        <p:spPr>
          <a:xfrm>
            <a:off x="913795" y="185531"/>
            <a:ext cx="10353762" cy="970450"/>
          </a:xfrm>
        </p:spPr>
        <p:txBody>
          <a:bodyPr/>
          <a:lstStyle/>
          <a:p>
            <a:r>
              <a:rPr lang="en-US" dirty="0" err="1"/>
              <a:t>Luk</a:t>
            </a:r>
            <a:r>
              <a:rPr lang="en-US" dirty="0"/>
              <a:t> 4:14 – 30 (NLT)</a:t>
            </a:r>
          </a:p>
        </p:txBody>
      </p:sp>
      <p:sp>
        <p:nvSpPr>
          <p:cNvPr id="3" name="Content Placeholder 2">
            <a:extLst>
              <a:ext uri="{FF2B5EF4-FFF2-40B4-BE49-F238E27FC236}">
                <a16:creationId xmlns:a16="http://schemas.microsoft.com/office/drawing/2014/main" id="{A0088F75-FD04-406F-8C99-A1AC858ACE90}"/>
              </a:ext>
            </a:extLst>
          </p:cNvPr>
          <p:cNvSpPr>
            <a:spLocks noGrp="1"/>
          </p:cNvSpPr>
          <p:nvPr>
            <p:ph idx="1"/>
          </p:nvPr>
        </p:nvSpPr>
        <p:spPr>
          <a:xfrm>
            <a:off x="913795" y="1285461"/>
            <a:ext cx="10353762" cy="5572541"/>
          </a:xfrm>
        </p:spPr>
        <p:txBody>
          <a:bodyPr>
            <a:normAutofit fontScale="92500" lnSpcReduction="20000"/>
          </a:bodyPr>
          <a:lstStyle/>
          <a:p>
            <a:pPr marL="36900" indent="0">
              <a:buNone/>
            </a:pPr>
            <a:r>
              <a:rPr lang="en-US" sz="2400" baseline="30000" dirty="0"/>
              <a:t>14 </a:t>
            </a:r>
            <a:r>
              <a:rPr lang="en-US" sz="2400" dirty="0"/>
              <a:t>Then Jesus returned to Galilee, filled with the Holy Spirit's power. Reports about him spread quickly through the whole region</a:t>
            </a:r>
            <a:r>
              <a:rPr lang="en-US" sz="2400" baseline="30000" dirty="0"/>
              <a:t>. 15</a:t>
            </a:r>
            <a:r>
              <a:rPr lang="en-US" sz="2400" dirty="0"/>
              <a:t> He taught regularly in their synagogues and was praised by everyone.</a:t>
            </a:r>
          </a:p>
          <a:p>
            <a:pPr marL="36900" indent="0">
              <a:buNone/>
            </a:pPr>
            <a:r>
              <a:rPr lang="en-US" sz="2400" baseline="30000" dirty="0"/>
              <a:t>16 </a:t>
            </a:r>
            <a:r>
              <a:rPr lang="en-US" sz="2400" dirty="0"/>
              <a:t>When he came to the village of Nazareth, his boyhood home, he went as usual to the synagogue on the Sabbath and stood up to read the Scriptures. </a:t>
            </a:r>
            <a:r>
              <a:rPr lang="en-US" sz="2400" baseline="30000" dirty="0"/>
              <a:t>17</a:t>
            </a:r>
            <a:r>
              <a:rPr lang="en-US" sz="2400" dirty="0"/>
              <a:t> The scroll of Isaiah the prophet was handed to him. He unrolled the scroll and found the place where this was written:</a:t>
            </a:r>
          </a:p>
          <a:p>
            <a:pPr marL="36900" indent="0">
              <a:buNone/>
            </a:pPr>
            <a:r>
              <a:rPr lang="en-US" sz="2400" baseline="30000" dirty="0"/>
              <a:t>18</a:t>
            </a:r>
            <a:r>
              <a:rPr lang="en-US" sz="2400" dirty="0"/>
              <a:t> “The Spirit of the LORD is upon me,</a:t>
            </a:r>
          </a:p>
          <a:p>
            <a:pPr marL="36900" indent="0">
              <a:buNone/>
            </a:pPr>
            <a:r>
              <a:rPr lang="en-US" sz="2400" dirty="0"/>
              <a:t>for he has anointed me to bring Good News to the poor.</a:t>
            </a:r>
          </a:p>
          <a:p>
            <a:pPr marL="36900" indent="0">
              <a:buNone/>
            </a:pPr>
            <a:r>
              <a:rPr lang="en-US" sz="2400" dirty="0"/>
              <a:t>He has sent me to proclaim that captives will be released,</a:t>
            </a:r>
          </a:p>
          <a:p>
            <a:pPr marL="36900" indent="0">
              <a:buNone/>
            </a:pPr>
            <a:r>
              <a:rPr lang="en-US" sz="2400" dirty="0"/>
              <a:t>that the blind will see,</a:t>
            </a:r>
          </a:p>
          <a:p>
            <a:pPr marL="36900" indent="0">
              <a:buNone/>
            </a:pPr>
            <a:r>
              <a:rPr lang="en-US" sz="2400" dirty="0"/>
              <a:t>that the oppressed will be set free,</a:t>
            </a:r>
          </a:p>
          <a:p>
            <a:pPr marL="36900" indent="0">
              <a:buNone/>
            </a:pPr>
            <a:r>
              <a:rPr lang="en-US" sz="2400" baseline="30000" dirty="0"/>
              <a:t>19</a:t>
            </a:r>
            <a:r>
              <a:rPr lang="en-US" sz="2400" dirty="0"/>
              <a:t> and that the time of the LORD's favor has come.”</a:t>
            </a:r>
          </a:p>
          <a:p>
            <a:pPr marL="36900" indent="0">
              <a:buNone/>
            </a:pPr>
            <a:r>
              <a:rPr lang="en-US" sz="2400" baseline="30000" dirty="0"/>
              <a:t>20</a:t>
            </a:r>
            <a:r>
              <a:rPr lang="en-US" sz="2400" dirty="0"/>
              <a:t> He rolled up the scroll, handed it back to the attendant, and sat down. All eyes in the synagogue looked at him intently</a:t>
            </a:r>
            <a:r>
              <a:rPr lang="en-US" sz="2400" baseline="30000" dirty="0"/>
              <a:t>. 21</a:t>
            </a:r>
            <a:r>
              <a:rPr lang="en-US" sz="2400" dirty="0"/>
              <a:t> Then he began to speak to them. “The Scripture you've just heard has been fulfilled this very day!”</a:t>
            </a:r>
          </a:p>
        </p:txBody>
      </p:sp>
    </p:spTree>
    <p:extLst>
      <p:ext uri="{BB962C8B-B14F-4D97-AF65-F5344CB8AC3E}">
        <p14:creationId xmlns:p14="http://schemas.microsoft.com/office/powerpoint/2010/main" val="37663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99B-8438-4875-A568-A5A783FC34C1}"/>
              </a:ext>
            </a:extLst>
          </p:cNvPr>
          <p:cNvSpPr>
            <a:spLocks noGrp="1"/>
          </p:cNvSpPr>
          <p:nvPr>
            <p:ph type="title"/>
          </p:nvPr>
        </p:nvSpPr>
        <p:spPr/>
        <p:txBody>
          <a:bodyPr/>
          <a:lstStyle/>
          <a:p>
            <a:r>
              <a:rPr lang="en-US" dirty="0" err="1"/>
              <a:t>Luk</a:t>
            </a:r>
            <a:r>
              <a:rPr lang="en-US" dirty="0"/>
              <a:t> 4:14 – 30 (NLT)</a:t>
            </a:r>
          </a:p>
        </p:txBody>
      </p:sp>
      <p:sp>
        <p:nvSpPr>
          <p:cNvPr id="3" name="Content Placeholder 2">
            <a:extLst>
              <a:ext uri="{FF2B5EF4-FFF2-40B4-BE49-F238E27FC236}">
                <a16:creationId xmlns:a16="http://schemas.microsoft.com/office/drawing/2014/main" id="{A0088F75-FD04-406F-8C99-A1AC858ACE90}"/>
              </a:ext>
            </a:extLst>
          </p:cNvPr>
          <p:cNvSpPr>
            <a:spLocks noGrp="1"/>
          </p:cNvSpPr>
          <p:nvPr>
            <p:ph idx="1"/>
          </p:nvPr>
        </p:nvSpPr>
        <p:spPr>
          <a:xfrm>
            <a:off x="913795" y="1457739"/>
            <a:ext cx="10353762" cy="5400261"/>
          </a:xfrm>
        </p:spPr>
        <p:txBody>
          <a:bodyPr>
            <a:normAutofit fontScale="47500" lnSpcReduction="20000"/>
          </a:bodyPr>
          <a:lstStyle/>
          <a:p>
            <a:pPr marL="36900" indent="0">
              <a:buNone/>
            </a:pPr>
            <a:r>
              <a:rPr lang="en-US" sz="5900" baseline="30000" dirty="0"/>
              <a:t>22</a:t>
            </a:r>
            <a:r>
              <a:rPr lang="en-US" sz="5100" dirty="0"/>
              <a:t> Everyone spoke well of him and was amazed by the gracious words that came from his lips. “How can this be?” they asked. “Isn't this Joseph's son?”</a:t>
            </a:r>
          </a:p>
          <a:p>
            <a:pPr marL="36900" indent="0">
              <a:buNone/>
            </a:pPr>
            <a:r>
              <a:rPr lang="en-US" sz="5900" baseline="30000" dirty="0"/>
              <a:t>23 </a:t>
            </a:r>
            <a:r>
              <a:rPr lang="en-US" sz="5100" dirty="0"/>
              <a:t>Then he said, “You will undoubtedly quote me this proverb: ‘Physician, heal yourself’—meaning, ‘Do miracles here in your hometown like those you did in Capernaum.’ </a:t>
            </a:r>
            <a:r>
              <a:rPr lang="en-US" sz="5900" baseline="30000" dirty="0"/>
              <a:t>24</a:t>
            </a:r>
            <a:r>
              <a:rPr lang="en-US" sz="5100" dirty="0"/>
              <a:t> But I tell you the truth, no prophet is accepted in his own hometown.</a:t>
            </a:r>
          </a:p>
          <a:p>
            <a:pPr marL="36900" indent="0">
              <a:buNone/>
            </a:pPr>
            <a:r>
              <a:rPr lang="en-US" sz="5900" baseline="30000" dirty="0"/>
              <a:t>25</a:t>
            </a:r>
            <a:r>
              <a:rPr lang="en-US" sz="5100" dirty="0"/>
              <a:t> “Certainly there were many needy widows in Israel in Elijah's time, when the heavens were closed for three and a half years, and a severe famine devastated the land. </a:t>
            </a:r>
            <a:r>
              <a:rPr lang="en-US" sz="5900" baseline="30000" dirty="0"/>
              <a:t>26</a:t>
            </a:r>
            <a:r>
              <a:rPr lang="en-US" sz="5100" dirty="0"/>
              <a:t> Yet Elijah was not sent to any of them. He was sent instead to a foreigner—a widow of Zarephath in the land of Sidon. </a:t>
            </a:r>
            <a:r>
              <a:rPr lang="en-US" sz="5900" baseline="30000" dirty="0"/>
              <a:t>27 </a:t>
            </a:r>
            <a:r>
              <a:rPr lang="en-US" sz="5100" dirty="0"/>
              <a:t>And there were many lepers in Israel in the time of the prophet Elisha, but the only one healed was Naaman, a Syrian.”</a:t>
            </a:r>
          </a:p>
          <a:p>
            <a:pPr marL="36900" indent="0">
              <a:buNone/>
            </a:pPr>
            <a:r>
              <a:rPr lang="en-US" sz="5900" baseline="30000" dirty="0"/>
              <a:t>28</a:t>
            </a:r>
            <a:r>
              <a:rPr lang="en-US" sz="5100" dirty="0"/>
              <a:t> When they heard this, the people in the synagogue were furious. </a:t>
            </a:r>
            <a:r>
              <a:rPr lang="en-US" sz="5900" baseline="30000" dirty="0"/>
              <a:t>29</a:t>
            </a:r>
            <a:r>
              <a:rPr lang="en-US" sz="5100" dirty="0"/>
              <a:t> Jumping up, they mobbed him and forced him to the edge of the hill on which the town was built. They intended to push him over the cliff,</a:t>
            </a:r>
            <a:r>
              <a:rPr lang="en-US" sz="5900" baseline="30000" dirty="0"/>
              <a:t> 30</a:t>
            </a:r>
            <a:r>
              <a:rPr lang="en-US" sz="5100" dirty="0"/>
              <a:t> but he passed right through the crowd and went on his way.</a:t>
            </a:r>
          </a:p>
          <a:p>
            <a:pPr marL="36900" indent="0">
              <a:buNone/>
            </a:pPr>
            <a:endParaRPr lang="en-US" sz="4400" dirty="0"/>
          </a:p>
        </p:txBody>
      </p:sp>
    </p:spTree>
    <p:extLst>
      <p:ext uri="{BB962C8B-B14F-4D97-AF65-F5344CB8AC3E}">
        <p14:creationId xmlns:p14="http://schemas.microsoft.com/office/powerpoint/2010/main" val="14825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659</TotalTime>
  <Words>1740</Words>
  <Application>Microsoft Office PowerPoint</Application>
  <PresentationFormat>Widescreen</PresentationFormat>
  <Paragraphs>114</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Calisto MT</vt:lpstr>
      <vt:lpstr>Wingdings 2</vt:lpstr>
      <vt:lpstr>Slate</vt:lpstr>
      <vt:lpstr>The beginning of Jesus’s Ministry  </vt:lpstr>
      <vt:lpstr>Beginning Thoughts </vt:lpstr>
      <vt:lpstr>Deutero-Isaiah?  </vt:lpstr>
      <vt:lpstr>Idea of Deutero-Isaiah is widespread </vt:lpstr>
      <vt:lpstr>Arguments against Deutero-Isaiah Hypothesis </vt:lpstr>
      <vt:lpstr>Message of Isaiah</vt:lpstr>
      <vt:lpstr>Mat 4:12-17  (NLT)</vt:lpstr>
      <vt:lpstr>Luk 4:14 – 30 (NLT)</vt:lpstr>
      <vt:lpstr>Luk 4:14 – 30 (NLT)</vt:lpstr>
      <vt:lpstr>Jesus in Nazareth</vt:lpstr>
      <vt:lpstr>What Jesus read and what he didn’t read</vt:lpstr>
      <vt:lpstr>What Jesus read and what he didn’t read</vt:lpstr>
      <vt:lpstr>Jesus’ Message </vt:lpstr>
      <vt:lpstr>Jesus explains messianic ministry </vt:lpstr>
      <vt:lpstr>Messianic expectations </vt:lpstr>
      <vt:lpstr>A Messiah for the nations </vt:lpstr>
      <vt:lpstr>Who do you believe Jesus 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I need to do to inherit eternal life?</dc:title>
  <dc:creator>Peter Knapp</dc:creator>
  <cp:lastModifiedBy>Kim Volsteadt</cp:lastModifiedBy>
  <cp:revision>58</cp:revision>
  <dcterms:created xsi:type="dcterms:W3CDTF">2021-10-28T03:45:31Z</dcterms:created>
  <dcterms:modified xsi:type="dcterms:W3CDTF">2022-02-18T03:35:14Z</dcterms:modified>
</cp:coreProperties>
</file>